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25" autoAdjust="0"/>
  </p:normalViewPr>
  <p:slideViewPr>
    <p:cSldViewPr>
      <p:cViewPr varScale="1">
        <p:scale>
          <a:sx n="68" d="100"/>
          <a:sy n="68" d="100"/>
        </p:scale>
        <p:origin x="159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1C7745-CC4C-4E62-963B-EDAEC07E743D}" type="datetimeFigureOut">
              <a:rPr lang="en-GB" smtClean="0"/>
              <a:t>02/02/2024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49F15F-E361-4D88-89AA-35AA2B6371BB}" type="slidenum">
              <a:rPr lang="en-GB" smtClean="0"/>
              <a:t>‹#›</a:t>
            </a:fld>
            <a:endParaRPr lang="en-GB"/>
          </a:p>
        </p:txBody>
      </p:sp>
    </p:spTree>
    <p:extLst>
      <p:ext uri="{BB962C8B-B14F-4D97-AF65-F5344CB8AC3E}">
        <p14:creationId xmlns:p14="http://schemas.microsoft.com/office/powerpoint/2010/main" val="414208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1784C-8658-4E71-806E-D2C5B422FC6B}" type="datetimeFigureOut">
              <a:rPr lang="en-GB" smtClean="0"/>
              <a:t>02/02/2024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27B619-C585-47E5-B5BE-589D3FE495FA}" type="slidenum">
              <a:rPr lang="en-GB" smtClean="0"/>
              <a:t>‹#›</a:t>
            </a:fld>
            <a:endParaRPr lang="en-GB"/>
          </a:p>
        </p:txBody>
      </p:sp>
    </p:spTree>
    <p:extLst>
      <p:ext uri="{BB962C8B-B14F-4D97-AF65-F5344CB8AC3E}">
        <p14:creationId xmlns:p14="http://schemas.microsoft.com/office/powerpoint/2010/main" val="3922146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F27B619-C585-47E5-B5BE-589D3FE495FA}" type="slidenum">
              <a:rPr lang="en-GB" smtClean="0"/>
              <a:t>1</a:t>
            </a:fld>
            <a:endParaRPr lang="en-GB"/>
          </a:p>
        </p:txBody>
      </p:sp>
    </p:spTree>
    <p:extLst>
      <p:ext uri="{BB962C8B-B14F-4D97-AF65-F5344CB8AC3E}">
        <p14:creationId xmlns:p14="http://schemas.microsoft.com/office/powerpoint/2010/main" val="983066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F27B619-C585-47E5-B5BE-589D3FE495FA}" type="slidenum">
              <a:rPr lang="en-GB" smtClean="0"/>
              <a:t>2</a:t>
            </a:fld>
            <a:endParaRPr lang="en-GB"/>
          </a:p>
        </p:txBody>
      </p:sp>
    </p:spTree>
    <p:extLst>
      <p:ext uri="{BB962C8B-B14F-4D97-AF65-F5344CB8AC3E}">
        <p14:creationId xmlns:p14="http://schemas.microsoft.com/office/powerpoint/2010/main" val="1920970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27B619-C585-47E5-B5BE-589D3FE495FA}" type="slidenum">
              <a:rPr lang="en-GB" smtClean="0"/>
              <a:t>3</a:t>
            </a:fld>
            <a:endParaRPr lang="en-GB"/>
          </a:p>
        </p:txBody>
      </p:sp>
    </p:spTree>
    <p:extLst>
      <p:ext uri="{BB962C8B-B14F-4D97-AF65-F5344CB8AC3E}">
        <p14:creationId xmlns:p14="http://schemas.microsoft.com/office/powerpoint/2010/main" val="3451376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F27B619-C585-47E5-B5BE-589D3FE495FA}" type="slidenum">
              <a:rPr lang="en-GB" smtClean="0"/>
              <a:t>4</a:t>
            </a:fld>
            <a:endParaRPr lang="en-GB"/>
          </a:p>
        </p:txBody>
      </p:sp>
    </p:spTree>
    <p:extLst>
      <p:ext uri="{BB962C8B-B14F-4D97-AF65-F5344CB8AC3E}">
        <p14:creationId xmlns:p14="http://schemas.microsoft.com/office/powerpoint/2010/main" val="59336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B321C4-2623-439B-BC44-BBE42AD4662A}" type="datetimeFigureOut">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271287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B321C4-2623-439B-BC44-BBE42AD4662A}" type="datetimeFigureOut">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327274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B321C4-2623-439B-BC44-BBE42AD4662A}" type="datetimeFigureOut">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346622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B321C4-2623-439B-BC44-BBE42AD4662A}" type="datetimeFigureOut">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76447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B321C4-2623-439B-BC44-BBE42AD4662A}" type="datetimeFigureOut">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223562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B321C4-2623-439B-BC44-BBE42AD4662A}" type="datetimeFigureOut">
              <a:rPr lang="en-GB" smtClean="0"/>
              <a:t>02/02/2024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155685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B321C4-2623-439B-BC44-BBE42AD4662A}" type="datetimeFigureOut">
              <a:rPr lang="en-GB" smtClean="0"/>
              <a:t>02/02/2024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85072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B321C4-2623-439B-BC44-BBE42AD4662A}" type="datetimeFigureOut">
              <a:rPr lang="en-GB" smtClean="0"/>
              <a:t>02/02/2024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142825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321C4-2623-439B-BC44-BBE42AD4662A}" type="datetimeFigureOut">
              <a:rPr lang="en-GB" smtClean="0"/>
              <a:t>02/02/2024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268095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B321C4-2623-439B-BC44-BBE42AD4662A}" type="datetimeFigureOut">
              <a:rPr lang="en-GB" smtClean="0"/>
              <a:t>02/02/2024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3043049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B321C4-2623-439B-BC44-BBE42AD4662A}" type="datetimeFigureOut">
              <a:rPr lang="en-GB" smtClean="0"/>
              <a:t>02/02/2024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18280-4BB1-44D2-A510-A96511C00854}" type="slidenum">
              <a:rPr lang="en-GB" smtClean="0"/>
              <a:t>‹#›</a:t>
            </a:fld>
            <a:endParaRPr lang="en-GB"/>
          </a:p>
        </p:txBody>
      </p:sp>
    </p:spTree>
    <p:extLst>
      <p:ext uri="{BB962C8B-B14F-4D97-AF65-F5344CB8AC3E}">
        <p14:creationId xmlns:p14="http://schemas.microsoft.com/office/powerpoint/2010/main" val="2161311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321C4-2623-439B-BC44-BBE42AD4662A}" type="datetimeFigureOut">
              <a:rPr lang="en-GB" smtClean="0"/>
              <a:t>02/02/2024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18280-4BB1-44D2-A510-A96511C00854}" type="slidenum">
              <a:rPr lang="en-GB" smtClean="0"/>
              <a:t>‹#›</a:t>
            </a:fld>
            <a:endParaRPr lang="en-GB"/>
          </a:p>
        </p:txBody>
      </p:sp>
    </p:spTree>
    <p:extLst>
      <p:ext uri="{BB962C8B-B14F-4D97-AF65-F5344CB8AC3E}">
        <p14:creationId xmlns:p14="http://schemas.microsoft.com/office/powerpoint/2010/main" val="3244621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692697"/>
            <a:ext cx="7558608" cy="1368151"/>
          </a:xfrm>
        </p:spPr>
        <p:txBody>
          <a:bodyPr>
            <a:normAutofit/>
          </a:bodyPr>
          <a:lstStyle/>
          <a:p>
            <a:r>
              <a:rPr lang="en-GB" sz="7200" b="1" dirty="0"/>
              <a:t>Year 9 Options</a:t>
            </a:r>
          </a:p>
        </p:txBody>
      </p:sp>
      <p:sp>
        <p:nvSpPr>
          <p:cNvPr id="3" name="Subtitle 2"/>
          <p:cNvSpPr>
            <a:spLocks noGrp="1"/>
          </p:cNvSpPr>
          <p:nvPr>
            <p:ph type="subTitle" idx="1"/>
          </p:nvPr>
        </p:nvSpPr>
        <p:spPr>
          <a:xfrm>
            <a:off x="1371600" y="3573016"/>
            <a:ext cx="6400800" cy="2160240"/>
          </a:xfrm>
        </p:spPr>
        <p:txBody>
          <a:bodyPr/>
          <a:lstStyle/>
          <a:p>
            <a:endParaRPr lang="en-GB" dirty="0"/>
          </a:p>
          <a:p>
            <a:endParaRPr lang="en-GB" dirty="0"/>
          </a:p>
        </p:txBody>
      </p:sp>
      <p:pic>
        <p:nvPicPr>
          <p:cNvPr id="5" name="Picture 4">
            <a:extLst>
              <a:ext uri="{FF2B5EF4-FFF2-40B4-BE49-F238E27FC236}">
                <a16:creationId xmlns:a16="http://schemas.microsoft.com/office/drawing/2014/main" id="{7DDEF5DC-0329-48A0-B904-8AA41433410E}"/>
              </a:ext>
            </a:extLst>
          </p:cNvPr>
          <p:cNvPicPr/>
          <p:nvPr/>
        </p:nvPicPr>
        <p:blipFill>
          <a:blip r:embed="rId3">
            <a:extLst>
              <a:ext uri="{28A0092B-C50C-407E-A947-70E740481C1C}">
                <a14:useLocalDpi xmlns:a14="http://schemas.microsoft.com/office/drawing/2010/main" val="0"/>
              </a:ext>
            </a:extLst>
          </a:blip>
          <a:stretch>
            <a:fillRect/>
          </a:stretch>
        </p:blipFill>
        <p:spPr>
          <a:xfrm>
            <a:off x="3152775" y="2504281"/>
            <a:ext cx="2838450" cy="3228975"/>
          </a:xfrm>
          <a:prstGeom prst="rect">
            <a:avLst/>
          </a:prstGeom>
        </p:spPr>
      </p:pic>
    </p:spTree>
    <p:extLst>
      <p:ext uri="{BB962C8B-B14F-4D97-AF65-F5344CB8AC3E}">
        <p14:creationId xmlns:p14="http://schemas.microsoft.com/office/powerpoint/2010/main" val="4692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908720"/>
            <a:ext cx="6768752" cy="5262979"/>
          </a:xfrm>
          <a:prstGeom prst="rect">
            <a:avLst/>
          </a:prstGeom>
          <a:noFill/>
        </p:spPr>
        <p:txBody>
          <a:bodyPr wrap="square" rtlCol="0">
            <a:spAutoFit/>
          </a:bodyPr>
          <a:lstStyle/>
          <a:p>
            <a:r>
              <a:rPr lang="en-GB" b="1" dirty="0"/>
              <a:t>Core Curriculum			   Periods per week</a:t>
            </a:r>
          </a:p>
          <a:p>
            <a:endParaRPr lang="en-GB" dirty="0"/>
          </a:p>
          <a:p>
            <a:r>
              <a:rPr lang="en-GB" sz="2000" dirty="0"/>
              <a:t>RS					 3</a:t>
            </a:r>
          </a:p>
          <a:p>
            <a:r>
              <a:rPr lang="en-GB" sz="2000" dirty="0"/>
              <a:t>ENGLISH					 8</a:t>
            </a:r>
          </a:p>
          <a:p>
            <a:r>
              <a:rPr lang="en-GB" sz="2000" dirty="0"/>
              <a:t>MATHEMATICS				 5</a:t>
            </a:r>
          </a:p>
          <a:p>
            <a:r>
              <a:rPr lang="en-GB" sz="2000" dirty="0"/>
              <a:t>BIOLOGY				 5</a:t>
            </a:r>
          </a:p>
          <a:p>
            <a:r>
              <a:rPr lang="en-GB" sz="2000" dirty="0"/>
              <a:t>CHEMISTRY			 	 5</a:t>
            </a:r>
          </a:p>
          <a:p>
            <a:r>
              <a:rPr lang="en-GB" sz="2000" dirty="0"/>
              <a:t>PHYSICS					 5</a:t>
            </a:r>
          </a:p>
          <a:p>
            <a:r>
              <a:rPr lang="en-GB" sz="2000" dirty="0"/>
              <a:t>GAMES					 3</a:t>
            </a:r>
          </a:p>
          <a:p>
            <a:r>
              <a:rPr lang="en-GB" sz="2000" dirty="0"/>
              <a:t>CAREERS / PE / PHRSE / POLITICS</a:t>
            </a:r>
          </a:p>
          <a:p>
            <a:r>
              <a:rPr lang="en-GB" sz="2000" dirty="0"/>
              <a:t>CITIZENSHIP				 1</a:t>
            </a:r>
          </a:p>
          <a:p>
            <a:endParaRPr lang="en-GB" sz="2000" dirty="0"/>
          </a:p>
          <a:p>
            <a:r>
              <a:rPr lang="en-GB" sz="2000" dirty="0"/>
              <a:t>Core Curriculum:				35 periods</a:t>
            </a:r>
          </a:p>
          <a:p>
            <a:endParaRPr lang="en-GB" sz="2000" dirty="0"/>
          </a:p>
          <a:p>
            <a:r>
              <a:rPr lang="en-GB" sz="2000" dirty="0"/>
              <a:t>Options: (5 </a:t>
            </a:r>
            <a:r>
              <a:rPr lang="en-GB" dirty="0"/>
              <a:t>periods per choice</a:t>
            </a:r>
            <a:r>
              <a:rPr lang="en-GB" sz="2000" dirty="0"/>
              <a:t>)		15</a:t>
            </a:r>
          </a:p>
          <a:p>
            <a:endParaRPr lang="en-GB" sz="2000" dirty="0"/>
          </a:p>
          <a:p>
            <a:r>
              <a:rPr lang="en-GB" dirty="0"/>
              <a:t>					</a:t>
            </a:r>
            <a:r>
              <a:rPr lang="en-GB" sz="2000" dirty="0"/>
              <a:t>50 </a:t>
            </a:r>
            <a:r>
              <a:rPr lang="en-GB" dirty="0"/>
              <a:t>periods per week</a:t>
            </a:r>
          </a:p>
        </p:txBody>
      </p:sp>
    </p:spTree>
    <p:extLst>
      <p:ext uri="{BB962C8B-B14F-4D97-AF65-F5344CB8AC3E}">
        <p14:creationId xmlns:p14="http://schemas.microsoft.com/office/powerpoint/2010/main" val="238763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764704"/>
            <a:ext cx="8352928" cy="4708981"/>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NOTES</a:t>
            </a:r>
          </a:p>
          <a:p>
            <a:endParaRPr lang="en-GB" sz="2000" b="1" dirty="0">
              <a:latin typeface="Calibri" panose="020F0502020204030204" pitchFamily="34" charset="0"/>
              <a:cs typeface="Calibri" panose="020F0502020204030204" pitchFamily="34" charset="0"/>
            </a:endParaRPr>
          </a:p>
          <a:p>
            <a:pPr marL="457200" indent="-457200">
              <a:buAutoNum type="arabicPeriod"/>
            </a:pPr>
            <a:r>
              <a:rPr lang="en-GB" sz="2000" b="1" dirty="0">
                <a:latin typeface="Calibri" panose="020F0502020204030204" pitchFamily="34" charset="0"/>
                <a:cs typeface="Calibri" panose="020F0502020204030204" pitchFamily="34" charset="0"/>
              </a:rPr>
              <a:t>Periods are 30 minutes in length.</a:t>
            </a:r>
          </a:p>
          <a:p>
            <a:pPr marL="457200" indent="-457200">
              <a:buFontTx/>
              <a:buAutoNum type="arabicPeriod"/>
            </a:pPr>
            <a:r>
              <a:rPr lang="en-GB" sz="2000" b="1" dirty="0">
                <a:latin typeface="Calibri" panose="020F0502020204030204" pitchFamily="34" charset="0"/>
                <a:cs typeface="Calibri" panose="020F0502020204030204" pitchFamily="34" charset="0"/>
              </a:rPr>
              <a:t>All boys take all the subjects of the core curriculum.</a:t>
            </a:r>
          </a:p>
          <a:p>
            <a:pPr marL="457200" indent="-457200">
              <a:buAutoNum type="arabicPeriod"/>
            </a:pPr>
            <a:r>
              <a:rPr lang="en-GB" sz="2000" b="1" dirty="0">
                <a:latin typeface="Calibri" panose="020F0502020204030204" pitchFamily="34" charset="0"/>
                <a:cs typeface="Calibri" panose="020F0502020204030204" pitchFamily="34" charset="0"/>
              </a:rPr>
              <a:t>The option choices offered are guided with the object of:</a:t>
            </a:r>
          </a:p>
          <a:p>
            <a:r>
              <a:rPr lang="en-GB" sz="2000" b="1" dirty="0">
                <a:latin typeface="Calibri" panose="020F0502020204030204" pitchFamily="34" charset="0"/>
                <a:cs typeface="Calibri" panose="020F0502020204030204" pitchFamily="34" charset="0"/>
              </a:rPr>
              <a:t>	a) Satisfying career requirements</a:t>
            </a:r>
          </a:p>
          <a:p>
            <a:r>
              <a:rPr lang="en-GB" sz="2000" b="1" dirty="0">
                <a:latin typeface="Calibri" panose="020F0502020204030204" pitchFamily="34" charset="0"/>
                <a:cs typeface="Calibri" panose="020F0502020204030204" pitchFamily="34" charset="0"/>
              </a:rPr>
              <a:t>	b) Providing a balanced curriculum</a:t>
            </a:r>
          </a:p>
          <a:p>
            <a:pPr marL="457200" indent="-457200">
              <a:buFont typeface="+mj-lt"/>
              <a:buAutoNum type="arabicPeriod" startAt="4"/>
            </a:pPr>
            <a:r>
              <a:rPr lang="en-GB" sz="2000" b="1" dirty="0">
                <a:latin typeface="Calibri" panose="020F0502020204030204" pitchFamily="34" charset="0"/>
                <a:cs typeface="Calibri" panose="020F0502020204030204" pitchFamily="34" charset="0"/>
              </a:rPr>
              <a:t>Boys will be in tutor groups for PHRSE, Citizenship, PE, Careers and Politics, they will be taught by staff from a variety of subject disciplines as they explore matters of social and personal concern.</a:t>
            </a:r>
          </a:p>
          <a:p>
            <a:pPr marL="457200" indent="-457200">
              <a:buFont typeface="+mj-lt"/>
              <a:buAutoNum type="arabicPeriod" startAt="4"/>
            </a:pPr>
            <a:r>
              <a:rPr lang="en-GB" sz="2000" b="1" dirty="0">
                <a:latin typeface="Calibri" panose="020F0502020204030204" pitchFamily="34" charset="0"/>
                <a:cs typeface="Calibri" panose="020F0502020204030204" pitchFamily="34" charset="0"/>
              </a:rPr>
              <a:t>In choosing option subjects, the demands of coursework, notably in the creative subjects, should be considered.</a:t>
            </a:r>
          </a:p>
          <a:p>
            <a:pPr marL="457200" indent="-457200">
              <a:buFont typeface="+mj-lt"/>
              <a:buAutoNum type="arabicPeriod" startAt="4"/>
            </a:pPr>
            <a:r>
              <a:rPr lang="en-GB" sz="2000" b="1" dirty="0">
                <a:latin typeface="Calibri" panose="020F0502020204030204" pitchFamily="34" charset="0"/>
                <a:cs typeface="Calibri" panose="020F0502020204030204" pitchFamily="34" charset="0"/>
              </a:rPr>
              <a:t>In cases of oversubscription staff will use their professional judgement to ensure set compatibility.</a:t>
            </a:r>
          </a:p>
          <a:p>
            <a:r>
              <a:rPr lang="en-GB" sz="2000" b="1" dirty="0">
                <a:latin typeface="Helvetica-Bold"/>
              </a:rPr>
              <a:t> </a:t>
            </a:r>
            <a:r>
              <a:rPr lang="en-GB" sz="2000" b="1" dirty="0"/>
              <a:t>		</a:t>
            </a:r>
          </a:p>
        </p:txBody>
      </p:sp>
    </p:spTree>
    <p:extLst>
      <p:ext uri="{BB962C8B-B14F-4D97-AF65-F5344CB8AC3E}">
        <p14:creationId xmlns:p14="http://schemas.microsoft.com/office/powerpoint/2010/main" val="64557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144" y="260648"/>
            <a:ext cx="8712968" cy="5940088"/>
          </a:xfrm>
          <a:prstGeom prst="rect">
            <a:avLst/>
          </a:prstGeom>
          <a:noFill/>
        </p:spPr>
        <p:txBody>
          <a:bodyPr wrap="square" rtlCol="0">
            <a:spAutoFit/>
          </a:bodyPr>
          <a:lstStyle/>
          <a:p>
            <a:r>
              <a:rPr lang="en-GB" sz="2000" b="1" dirty="0"/>
              <a:t>Options (Choose ONE of each) 				Periods Per Week</a:t>
            </a:r>
          </a:p>
          <a:p>
            <a:r>
              <a:rPr lang="en-GB" b="1" dirty="0"/>
              <a:t>Choice 1 	First Language 						5</a:t>
            </a:r>
          </a:p>
          <a:p>
            <a:r>
              <a:rPr lang="en-GB" b="1" dirty="0"/>
              <a:t>		(Already chosen in Year 7)</a:t>
            </a:r>
          </a:p>
          <a:p>
            <a:r>
              <a:rPr lang="en-GB" b="1" dirty="0"/>
              <a:t>Choice 2 	Geography or History 					5</a:t>
            </a:r>
          </a:p>
          <a:p>
            <a:r>
              <a:rPr lang="en-GB" b="1" dirty="0"/>
              <a:t>Choice 3 	ONE other subject from the following list: 			5</a:t>
            </a:r>
          </a:p>
          <a:p>
            <a:r>
              <a:rPr lang="en-GB" b="1" dirty="0"/>
              <a:t>		- ART – FINE ART</a:t>
            </a:r>
          </a:p>
          <a:p>
            <a:r>
              <a:rPr lang="en-GB" b="1" dirty="0"/>
              <a:t>		- ART – GRAPHIC COMMUNICATION</a:t>
            </a:r>
          </a:p>
          <a:p>
            <a:r>
              <a:rPr lang="en-GB" b="1" dirty="0"/>
              <a:t>		- BUSINESS</a:t>
            </a:r>
          </a:p>
          <a:p>
            <a:r>
              <a:rPr lang="en-GB" b="1" dirty="0"/>
              <a:t>		- DT</a:t>
            </a:r>
          </a:p>
          <a:p>
            <a:r>
              <a:rPr lang="en-GB" b="1" dirty="0"/>
              <a:t>		- FRENCH</a:t>
            </a:r>
          </a:p>
          <a:p>
            <a:r>
              <a:rPr lang="en-GB" b="1" dirty="0"/>
              <a:t>		- GEOGRAPHY</a:t>
            </a:r>
          </a:p>
          <a:p>
            <a:r>
              <a:rPr lang="en-GB" b="1" dirty="0"/>
              <a:t>		- GERMAN</a:t>
            </a:r>
          </a:p>
          <a:p>
            <a:r>
              <a:rPr lang="en-GB" b="1" dirty="0"/>
              <a:t>		- HISTORY</a:t>
            </a:r>
          </a:p>
          <a:p>
            <a:r>
              <a:rPr lang="en-GB" b="1" dirty="0"/>
              <a:t>		- MUSIC</a:t>
            </a:r>
          </a:p>
          <a:p>
            <a:r>
              <a:rPr lang="en-GB" b="1" dirty="0"/>
              <a:t>		- PE</a:t>
            </a:r>
          </a:p>
          <a:p>
            <a:r>
              <a:rPr lang="en-GB" b="1" dirty="0"/>
              <a:t>		- SPANISH</a:t>
            </a:r>
          </a:p>
          <a:p>
            <a:endParaRPr lang="en-GB" b="1" i="1" dirty="0"/>
          </a:p>
          <a:p>
            <a:r>
              <a:rPr lang="en-GB" b="1" i="1" dirty="0"/>
              <a:t>All boys must provide a reserve choice.</a:t>
            </a:r>
            <a:endParaRPr lang="en-GB" dirty="0"/>
          </a:p>
          <a:p>
            <a:pPr marL="342900" indent="-342900">
              <a:buFont typeface="Arial" panose="020B0604020202020204" pitchFamily="34" charset="0"/>
              <a:buChar char="•"/>
            </a:pPr>
            <a:r>
              <a:rPr lang="en-GB" b="1" dirty="0"/>
              <a:t>Every effort will be made to accommodate boys’ option choices; however, there are constraints on set sizes.</a:t>
            </a:r>
          </a:p>
          <a:p>
            <a:pPr marL="342900" indent="-342900">
              <a:buFont typeface="Arial" panose="020B0604020202020204" pitchFamily="34" charset="0"/>
              <a:buChar char="•"/>
            </a:pPr>
            <a:r>
              <a:rPr lang="en-GB" b="1" dirty="0"/>
              <a:t>Alternatively, if sets are not of a viable number, they may not run.</a:t>
            </a:r>
          </a:p>
        </p:txBody>
      </p:sp>
    </p:spTree>
    <p:extLst>
      <p:ext uri="{BB962C8B-B14F-4D97-AF65-F5344CB8AC3E}">
        <p14:creationId xmlns:p14="http://schemas.microsoft.com/office/powerpoint/2010/main" val="52996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476671"/>
            <a:ext cx="7920880" cy="5940088"/>
          </a:xfrm>
          <a:prstGeom prst="rect">
            <a:avLst/>
          </a:prstGeom>
        </p:spPr>
        <p:txBody>
          <a:bodyPr wrap="square">
            <a:spAutoFit/>
          </a:bodyPr>
          <a:lstStyle/>
          <a:p>
            <a:r>
              <a:rPr lang="en-GB" sz="2000" b="1" dirty="0"/>
              <a:t>Alternative Choices –</a:t>
            </a:r>
          </a:p>
          <a:p>
            <a:endParaRPr lang="en-GB" sz="2000" b="1" dirty="0"/>
          </a:p>
          <a:p>
            <a:r>
              <a:rPr lang="en-GB" sz="2000" b="1" dirty="0"/>
              <a:t>In exceptional cases, boys may submit an application for an alternative option choice, counting RS (core curriculum) as the humanities option. This allows those students the flexibility of not taking Geography or History, so that they can make a second selection from Choice 3.</a:t>
            </a:r>
          </a:p>
          <a:p>
            <a:endParaRPr lang="en-GB" sz="2000" b="1" dirty="0"/>
          </a:p>
          <a:p>
            <a:r>
              <a:rPr lang="en-GB" sz="2000" b="1" dirty="0"/>
              <a:t>If your son wishes to make an application for alternative choices, then Part B of the Option Choices Form will also need completing prior to the deadline of Monday 4th March 2024. Please note this will require your son to have organised an appointment with our Careers Leader and Advisor, Mrs Sally Armstrong. The Middle School Office will be alerted as to the outcome of this meeting.</a:t>
            </a:r>
          </a:p>
          <a:p>
            <a:endParaRPr lang="en-GB" sz="2000" b="1" dirty="0"/>
          </a:p>
          <a:p>
            <a:r>
              <a:rPr lang="en-GB" sz="2000" b="1" dirty="0"/>
              <a:t>This would need to be a guided choice based on the student’s ability in the subject area, the parents’ support, the Middle School Office agreement, a meeting with Mrs Armstrong to explain the outcomes of the decision and the subject choice fitting into the option blocks.</a:t>
            </a:r>
          </a:p>
          <a:p>
            <a:endParaRPr lang="en-GB" sz="2000" b="1" dirty="0"/>
          </a:p>
        </p:txBody>
      </p:sp>
    </p:spTree>
    <p:extLst>
      <p:ext uri="{BB962C8B-B14F-4D97-AF65-F5344CB8AC3E}">
        <p14:creationId xmlns:p14="http://schemas.microsoft.com/office/powerpoint/2010/main" val="2998253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640" y="421496"/>
            <a:ext cx="3501296" cy="3785652"/>
          </a:xfrm>
          <a:prstGeom prst="rect">
            <a:avLst/>
          </a:prstGeom>
        </p:spPr>
        <p:txBody>
          <a:bodyPr wrap="square">
            <a:spAutoFit/>
          </a:bodyPr>
          <a:lstStyle/>
          <a:p>
            <a:r>
              <a:rPr lang="en-GB" sz="2000" b="1" dirty="0"/>
              <a:t>Forms can be printed from the Middle School Brochure on the website and once complete should be signed by Parents/Guardians and returned to the Middle School Office on or before Monday 4th March, 4pm.</a:t>
            </a:r>
          </a:p>
          <a:p>
            <a:r>
              <a:rPr lang="en-GB" sz="2000" b="1" dirty="0"/>
              <a:t>Should you not have facilities to print there will be copies in the Pastoral Support Office for your son to collect.</a:t>
            </a:r>
            <a:endParaRPr lang="en-GB" sz="2000" dirty="0"/>
          </a:p>
        </p:txBody>
      </p:sp>
      <p:graphicFrame>
        <p:nvGraphicFramePr>
          <p:cNvPr id="4" name="Object 3">
            <a:extLst>
              <a:ext uri="{FF2B5EF4-FFF2-40B4-BE49-F238E27FC236}">
                <a16:creationId xmlns:a16="http://schemas.microsoft.com/office/drawing/2014/main" id="{516D5157-2406-4B58-8ED9-AB8BA89879C5}"/>
              </a:ext>
            </a:extLst>
          </p:cNvPr>
          <p:cNvGraphicFramePr>
            <a:graphicFrameLocks noChangeAspect="1"/>
          </p:cNvGraphicFramePr>
          <p:nvPr>
            <p:extLst>
              <p:ext uri="{D42A27DB-BD31-4B8C-83A1-F6EECF244321}">
                <p14:modId xmlns:p14="http://schemas.microsoft.com/office/powerpoint/2010/main" val="2312693554"/>
              </p:ext>
            </p:extLst>
          </p:nvPr>
        </p:nvGraphicFramePr>
        <p:xfrm>
          <a:off x="4427984" y="283966"/>
          <a:ext cx="4221376" cy="6161188"/>
        </p:xfrm>
        <a:graphic>
          <a:graphicData uri="http://schemas.openxmlformats.org/presentationml/2006/ole">
            <mc:AlternateContent xmlns:mc="http://schemas.openxmlformats.org/markup-compatibility/2006">
              <mc:Choice xmlns:v="urn:schemas-microsoft-com:vml" Requires="v">
                <p:oleObj name="Document" r:id="rId2" imgW="6105053" imgH="8912605" progId="Word.Document.12">
                  <p:embed/>
                </p:oleObj>
              </mc:Choice>
              <mc:Fallback>
                <p:oleObj name="Document" r:id="rId2" imgW="6105053" imgH="8912605" progId="Word.Document.12">
                  <p:embed/>
                  <p:pic>
                    <p:nvPicPr>
                      <p:cNvPr id="0" name=""/>
                      <p:cNvPicPr/>
                      <p:nvPr/>
                    </p:nvPicPr>
                    <p:blipFill>
                      <a:blip r:embed="rId3"/>
                      <a:stretch>
                        <a:fillRect/>
                      </a:stretch>
                    </p:blipFill>
                    <p:spPr>
                      <a:xfrm>
                        <a:off x="4427984" y="283966"/>
                        <a:ext cx="4221376" cy="6161188"/>
                      </a:xfrm>
                      <a:prstGeom prst="rect">
                        <a:avLst/>
                      </a:prstGeom>
                    </p:spPr>
                  </p:pic>
                </p:oleObj>
              </mc:Fallback>
            </mc:AlternateContent>
          </a:graphicData>
        </a:graphic>
      </p:graphicFrame>
    </p:spTree>
    <p:extLst>
      <p:ext uri="{BB962C8B-B14F-4D97-AF65-F5344CB8AC3E}">
        <p14:creationId xmlns:p14="http://schemas.microsoft.com/office/powerpoint/2010/main" val="378536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60648"/>
            <a:ext cx="8352928" cy="6264696"/>
          </a:xfrm>
          <a:prstGeom prst="rect">
            <a:avLst/>
          </a:prstGeom>
          <a:noFill/>
          <a:ln w="889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prstClr val="white"/>
              </a:solidFill>
            </a:endParaRPr>
          </a:p>
        </p:txBody>
      </p:sp>
      <p:sp>
        <p:nvSpPr>
          <p:cNvPr id="3" name="Content Placeholder 2"/>
          <p:cNvSpPr>
            <a:spLocks noGrp="1"/>
          </p:cNvSpPr>
          <p:nvPr>
            <p:ph idx="1"/>
          </p:nvPr>
        </p:nvSpPr>
        <p:spPr>
          <a:xfrm>
            <a:off x="287524" y="296652"/>
            <a:ext cx="8568952" cy="6264696"/>
          </a:xfrm>
          <a:ln w="53975" cmpd="dbl">
            <a:solidFill>
              <a:srgbClr val="C00000"/>
            </a:solidFill>
          </a:ln>
        </p:spPr>
        <p:txBody>
          <a:bodyPr/>
          <a:lstStyle/>
          <a:p>
            <a:pPr marL="0" indent="0" algn="ctr">
              <a:buNone/>
            </a:pPr>
            <a:r>
              <a:rPr lang="en-GB" sz="6600" dirty="0">
                <a:solidFill>
                  <a:schemeClr val="bg1"/>
                </a:solidFill>
                <a:latin typeface="Century Gothic" panose="020B0502020202020204" pitchFamily="34" charset="0"/>
              </a:rPr>
              <a:t>Sally Armstrong</a:t>
            </a:r>
          </a:p>
          <a:p>
            <a:pPr marL="0" indent="0" algn="ctr">
              <a:buNone/>
            </a:pPr>
            <a:r>
              <a:rPr lang="en-GB" sz="4800" dirty="0">
                <a:solidFill>
                  <a:srgbClr val="5F5F5F"/>
                </a:solidFill>
                <a:latin typeface="Century Gothic" panose="020B0502020202020204" pitchFamily="34" charset="0"/>
              </a:rPr>
              <a:t>SALLY ARMSTRONG </a:t>
            </a:r>
          </a:p>
          <a:p>
            <a:pPr marL="0" indent="0" algn="ctr">
              <a:buNone/>
            </a:pPr>
            <a:r>
              <a:rPr lang="en-GB" sz="2400" dirty="0">
                <a:solidFill>
                  <a:srgbClr val="5F5F5F"/>
                </a:solidFill>
                <a:latin typeface="Century Gothic" panose="020B0502020202020204" pitchFamily="34" charset="0"/>
              </a:rPr>
              <a:t>MA QCG RCDP</a:t>
            </a:r>
            <a:endParaRPr lang="en-GB" sz="4000" dirty="0">
              <a:solidFill>
                <a:schemeClr val="bg1"/>
              </a:solidFill>
              <a:latin typeface="Century Gothic" panose="020B0502020202020204" pitchFamily="34" charset="0"/>
            </a:endParaRPr>
          </a:p>
          <a:p>
            <a:pPr marL="0" indent="0" algn="ctr">
              <a:buNone/>
            </a:pPr>
            <a:endParaRPr lang="en-GB" sz="5400" dirty="0">
              <a:solidFill>
                <a:schemeClr val="bg1"/>
              </a:solidFill>
            </a:endParaRPr>
          </a:p>
          <a:p>
            <a:endParaRPr lang="en-GB" dirty="0"/>
          </a:p>
        </p:txBody>
      </p:sp>
    </p:spTree>
    <p:extLst>
      <p:ext uri="{BB962C8B-B14F-4D97-AF65-F5344CB8AC3E}">
        <p14:creationId xmlns:p14="http://schemas.microsoft.com/office/powerpoint/2010/main" val="1315551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634</Words>
  <Application>Microsoft Office PowerPoint</Application>
  <PresentationFormat>On-screen Show (4:3)</PresentationFormat>
  <Paragraphs>65</Paragraphs>
  <Slides>7</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Century Gothic</vt:lpstr>
      <vt:lpstr>Helvetica-Bold</vt:lpstr>
      <vt:lpstr>Office Theme</vt:lpstr>
      <vt:lpstr>Document</vt:lpstr>
      <vt:lpstr>Year 9 Options</vt:lpstr>
      <vt:lpstr>PowerPoint Presentation</vt:lpstr>
      <vt:lpstr>PowerPoint Presentation</vt:lpstr>
      <vt:lpstr>PowerPoint Presentation</vt:lpstr>
      <vt:lpstr>PowerPoint Presentation</vt:lpstr>
      <vt:lpstr>PowerPoint Presentation</vt:lpstr>
      <vt:lpstr>PowerPoint Presentation</vt:lpstr>
    </vt:vector>
  </TitlesOfParts>
  <Company>Bishop Wordsworth's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setup-Software Setup Account</dc:creator>
  <cp:lastModifiedBy>E Jacobs</cp:lastModifiedBy>
  <cp:revision>54</cp:revision>
  <cp:lastPrinted>2016-02-09T16:21:05Z</cp:lastPrinted>
  <dcterms:created xsi:type="dcterms:W3CDTF">2016-02-09T14:14:10Z</dcterms:created>
  <dcterms:modified xsi:type="dcterms:W3CDTF">2024-02-02T11:16:54Z</dcterms:modified>
</cp:coreProperties>
</file>