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65" r:id="rId5"/>
    <p:sldId id="372" r:id="rId6"/>
    <p:sldId id="371" r:id="rId7"/>
    <p:sldId id="373" r:id="rId8"/>
    <p:sldId id="374" r:id="rId9"/>
    <p:sldId id="375" r:id="rId10"/>
    <p:sldId id="376" r:id="rId11"/>
    <p:sldId id="386" r:id="rId12"/>
    <p:sldId id="378" r:id="rId13"/>
    <p:sldId id="379" r:id="rId14"/>
    <p:sldId id="380" r:id="rId15"/>
    <p:sldId id="368" r:id="rId16"/>
    <p:sldId id="381" r:id="rId17"/>
    <p:sldId id="382" r:id="rId18"/>
    <p:sldId id="350" r:id="rId19"/>
    <p:sldId id="383" r:id="rId20"/>
    <p:sldId id="365" r:id="rId21"/>
    <p:sldId id="385" r:id="rId22"/>
    <p:sldId id="384" r:id="rId23"/>
    <p:sldId id="370" r:id="rId24"/>
    <p:sldId id="387" r:id="rId25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821F25-328B-46B3-8323-283CCD02E7EC}" v="126" dt="2025-02-25T14:27:51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7A616-326F-49D6-8364-589014F3354F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BAC31-A77D-4D53-90A3-1B3D7EDE3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8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BAC31-A77D-4D53-90A3-1B3D7EDE348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38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Save the Student Money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BAC31-A77D-4D53-90A3-1B3D7EDE348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63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6FFB6-24F6-45A3-AC22-85025A4F6196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36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7A00-FCFD-22FE-2267-6641A35AA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45A94-DD77-820C-DBE8-914723BA3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DC589-A3C7-ACD0-3C80-04F428519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45B-D94F-424D-AA83-543617A593C7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DA079-27FA-B4EE-763B-985A00040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F609E-10DD-CF5F-137B-09441040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62A2-64BA-4AD6-BC0D-CF0065134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45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A17F-389D-5572-4A94-D98CF692E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85E2A-9538-6FB1-16E7-6E95CEA92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6529E-39FA-6E3A-07FD-33552CC6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45B-D94F-424D-AA83-543617A593C7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97553-FBE8-99EE-67FF-4CFE11B0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25DAC-62A5-879D-05D4-82EF21D2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62A2-64BA-4AD6-BC0D-CF0065134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15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D9AC3E-2F0A-2AA3-2F55-01050AA650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8541A-D646-0B64-D8F1-5574E6860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919C6-B308-D349-2A32-DE5414E4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45B-D94F-424D-AA83-543617A593C7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07D6B-3C61-87AB-E94C-1AA67D01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06AF4-825E-6723-5906-BC98C0CB7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62A2-64BA-4AD6-BC0D-CF0065134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73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48CD-615D-B543-21E0-EC91F6F0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6BB88-0D0D-5CA2-7EEE-9EF3E3853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0DCBF-A94C-2DA5-61D2-08704282A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45B-D94F-424D-AA83-543617A593C7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3C709-31C7-AD69-D8DB-90D175CF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055A2-A1A3-B811-C557-41E40910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62A2-64BA-4AD6-BC0D-CF0065134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52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1189C-29A4-5D80-E7DE-0D8A4C50B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6CD3E-0F42-1355-8F60-DBA63C9C8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3E5C0-4BCC-7167-B5CA-C25269B8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45B-D94F-424D-AA83-543617A593C7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B639B-547D-B996-223C-E1202F8C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AF27C-FB7E-252F-1E70-3F49D991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62A2-64BA-4AD6-BC0D-CF0065134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30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7E19-1B9C-8DDA-80C0-52A31BCAB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BABB-F006-87DC-6B73-9F1336B22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64AD4-F9F7-0287-B773-D9BD0FC23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34D1F-CAE7-39EE-C042-0477E316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45B-D94F-424D-AA83-543617A593C7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E06BC-BE4D-7208-1CD0-7F060132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766AF-C99A-1705-F2AE-545A98A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62A2-64BA-4AD6-BC0D-CF0065134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97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E352F-A05C-8DD0-C614-E5A8647B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02043-67F1-DF84-2462-352032DB0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7E88A-98C6-83DD-0384-7F89D1A0C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62F5A-5696-A074-D304-E2DD5EBD3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D1873-9C1A-7BAE-6FCC-49D16A9723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00C49-AB1B-34CD-11F8-20652807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45B-D94F-424D-AA83-543617A593C7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3F223D-CB32-2DBD-DF33-08A22F868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AFC9A-18A8-0AC0-B4BB-154E2D3B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62A2-64BA-4AD6-BC0D-CF0065134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74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1119-327D-3441-2E05-66CAD0F5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AF8654-9061-406D-D785-EAC067CA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45B-D94F-424D-AA83-543617A593C7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8DE34-40A6-DD6A-2C18-7EA881125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14C606-8E39-6DDE-859E-BF839C899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62A2-64BA-4AD6-BC0D-CF0065134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21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CEF549-E410-26AC-A979-9ECBDCA6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45B-D94F-424D-AA83-543617A593C7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3515B-9306-55DB-B30B-44313098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A6D39-2D07-335C-36A3-863D7DA6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62A2-64BA-4AD6-BC0D-CF0065134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87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49D98-3E44-82CC-672A-5E10E1F1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E3DFA-73B8-C889-9E0B-472FA9C1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7B2CE-FFC8-4E18-0D72-10DC89286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E4EEE-F484-B4EB-7705-F35F2A931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45B-D94F-424D-AA83-543617A593C7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E5D4C-BBD5-2F28-AA32-EA6D0690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3A288-D755-518C-1B47-D4EE3AEC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62A2-64BA-4AD6-BC0D-CF0065134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83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469EC-007B-A66A-22A1-AFEDCBCFE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9D09F-7726-F1AD-46E8-8921915A4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E2830-A9F9-1F86-59E9-F4E48F222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021E6-E9C6-08BD-2BB8-4CB69AA9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45B-D94F-424D-AA83-543617A593C7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E7ACA-AE62-187B-2A97-198D6F3A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D20AD-0154-D420-F91B-6B917271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62A2-64BA-4AD6-BC0D-CF0065134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79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63C43E-BC4C-39C1-FC9B-44D0C208C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23709-BD8E-25C6-F6DD-F1521713D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488AA-5E64-D649-CC5B-5724472F6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5E845B-D94F-424D-AA83-543617A593C7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6F9BD-F0E6-893E-9FD8-7046607B5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5AAA-A674-D017-729E-547F93C90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5062A2-64BA-4AD6-BC0D-CF0065134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33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A1E86-2F61-FC28-DCE0-A7C700047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utting a graduation cap on a stack of coins&#10;&#10;Description automatically generated">
            <a:extLst>
              <a:ext uri="{FF2B5EF4-FFF2-40B4-BE49-F238E27FC236}">
                <a16:creationId xmlns:a16="http://schemas.microsoft.com/office/drawing/2014/main" id="{2360EC42-548E-2B65-C0AE-C51C5AF53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7" y="-27432"/>
            <a:ext cx="7327393" cy="6858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47C54D5-0538-0676-DE61-CA9A20EFA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727203"/>
              </p:ext>
            </p:extLst>
          </p:nvPr>
        </p:nvGraphicFramePr>
        <p:xfrm>
          <a:off x="4864608" y="212735"/>
          <a:ext cx="7327392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232">
                  <a:extLst>
                    <a:ext uri="{9D8B030D-6E8A-4147-A177-3AD203B41FA5}">
                      <a16:colId xmlns:a16="http://schemas.microsoft.com/office/drawing/2014/main" val="3044536260"/>
                    </a:ext>
                  </a:extLst>
                </a:gridCol>
                <a:gridCol w="1221232">
                  <a:extLst>
                    <a:ext uri="{9D8B030D-6E8A-4147-A177-3AD203B41FA5}">
                      <a16:colId xmlns:a16="http://schemas.microsoft.com/office/drawing/2014/main" val="1683907318"/>
                    </a:ext>
                  </a:extLst>
                </a:gridCol>
                <a:gridCol w="1221232">
                  <a:extLst>
                    <a:ext uri="{9D8B030D-6E8A-4147-A177-3AD203B41FA5}">
                      <a16:colId xmlns:a16="http://schemas.microsoft.com/office/drawing/2014/main" val="1201436452"/>
                    </a:ext>
                  </a:extLst>
                </a:gridCol>
                <a:gridCol w="1221232">
                  <a:extLst>
                    <a:ext uri="{9D8B030D-6E8A-4147-A177-3AD203B41FA5}">
                      <a16:colId xmlns:a16="http://schemas.microsoft.com/office/drawing/2014/main" val="1754854354"/>
                    </a:ext>
                  </a:extLst>
                </a:gridCol>
                <a:gridCol w="1221232">
                  <a:extLst>
                    <a:ext uri="{9D8B030D-6E8A-4147-A177-3AD203B41FA5}">
                      <a16:colId xmlns:a16="http://schemas.microsoft.com/office/drawing/2014/main" val="1687430755"/>
                    </a:ext>
                  </a:extLst>
                </a:gridCol>
                <a:gridCol w="1221232">
                  <a:extLst>
                    <a:ext uri="{9D8B030D-6E8A-4147-A177-3AD203B41FA5}">
                      <a16:colId xmlns:a16="http://schemas.microsoft.com/office/drawing/2014/main" val="99679059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06959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50949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504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131468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79775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728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22A66E2-CC2A-E0DA-F1F2-C3236FB8FE9A}"/>
              </a:ext>
            </a:extLst>
          </p:cNvPr>
          <p:cNvSpPr txBox="1"/>
          <p:nvPr/>
        </p:nvSpPr>
        <p:spPr>
          <a:xfrm>
            <a:off x="237743" y="212735"/>
            <a:ext cx="4160521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44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GB" sz="4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 Finance</a:t>
            </a:r>
          </a:p>
          <a:p>
            <a:pPr algn="ctr"/>
            <a:r>
              <a:rPr lang="en-GB" sz="4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2025</a:t>
            </a:r>
          </a:p>
          <a:p>
            <a:pPr algn="ctr"/>
            <a:endParaRPr lang="en-GB" sz="44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GB" sz="44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GB" sz="44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GB" sz="44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GB" sz="16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GB" sz="4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Sally Armstrong</a:t>
            </a:r>
          </a:p>
        </p:txBody>
      </p:sp>
    </p:spTree>
    <p:extLst>
      <p:ext uri="{BB962C8B-B14F-4D97-AF65-F5344CB8AC3E}">
        <p14:creationId xmlns:p14="http://schemas.microsoft.com/office/powerpoint/2010/main" val="2241717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ins stacked coins with a jar of coins and a jar of coins with a plant growing out of them&#10;&#10;Description automatically generated">
            <a:extLst>
              <a:ext uri="{FF2B5EF4-FFF2-40B4-BE49-F238E27FC236}">
                <a16:creationId xmlns:a16="http://schemas.microsoft.com/office/drawing/2014/main" id="{2631CA95-39A4-DA01-ED3B-C2F1F68AB4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8" y="0"/>
            <a:ext cx="1229359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DB2208-2BAA-FC7C-53DE-E5CDADB5E7C8}"/>
              </a:ext>
            </a:extLst>
          </p:cNvPr>
          <p:cNvSpPr txBox="1"/>
          <p:nvPr/>
        </p:nvSpPr>
        <p:spPr>
          <a:xfrm>
            <a:off x="1652712" y="551732"/>
            <a:ext cx="911053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Example:</a:t>
            </a:r>
          </a:p>
          <a:p>
            <a:endParaRPr lang="en-GB" sz="3600" kern="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3600" kern="0" dirty="0">
                <a:solidFill>
                  <a:srgbClr val="001F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Household income of </a:t>
            </a:r>
            <a:r>
              <a:rPr lang="en-GB" sz="3600" kern="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£55000</a:t>
            </a:r>
            <a:r>
              <a:rPr lang="en-GB" sz="36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r>
              <a:rPr lang="en-GB" sz="3600" kern="0" dirty="0">
                <a:solidFill>
                  <a:srgbClr val="001F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 outside London </a:t>
            </a:r>
            <a:r>
              <a:rPr lang="en-GB" sz="2400" kern="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(max loan £10544)</a:t>
            </a:r>
          </a:p>
          <a:p>
            <a:endParaRPr lang="en-GB" sz="3600" kern="0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3600" kern="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£55000 </a:t>
            </a:r>
            <a:r>
              <a:rPr lang="en-GB" sz="36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less </a:t>
            </a:r>
            <a:r>
              <a:rPr lang="en-GB" sz="3600" kern="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£25000 </a:t>
            </a:r>
            <a:r>
              <a:rPr lang="en-GB" sz="36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</a:t>
            </a:r>
            <a:r>
              <a:rPr lang="en-GB" sz="3600" kern="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£30000</a:t>
            </a:r>
            <a:r>
              <a:rPr lang="en-GB" sz="36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r>
              <a:rPr lang="en-GB" sz="36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Divide by </a:t>
            </a:r>
            <a:r>
              <a:rPr lang="en-GB" sz="3600" kern="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£6.64 </a:t>
            </a:r>
            <a:r>
              <a:rPr lang="en-GB" sz="36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</a:t>
            </a:r>
            <a:r>
              <a:rPr lang="en-GB" sz="3600" kern="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£4518 </a:t>
            </a:r>
            <a:r>
              <a:rPr lang="en-GB" sz="2000" kern="0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reduction</a:t>
            </a:r>
            <a:endParaRPr lang="en-GB" sz="3600" kern="0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3600" kern="0" dirty="0">
                <a:solidFill>
                  <a:srgbClr val="001F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Maximum loan </a:t>
            </a:r>
            <a:r>
              <a:rPr lang="en-GB" sz="36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</a:t>
            </a:r>
            <a:r>
              <a:rPr lang="en-GB" sz="3600" kern="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£10544 </a:t>
            </a:r>
            <a:r>
              <a:rPr lang="en-GB" sz="36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less </a:t>
            </a:r>
            <a:r>
              <a:rPr lang="en-GB" sz="3600" kern="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£4518 </a:t>
            </a:r>
          </a:p>
          <a:p>
            <a:r>
              <a:rPr lang="en-GB" sz="36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</a:t>
            </a:r>
            <a:r>
              <a:rPr lang="en-GB" sz="3600" kern="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£6026 </a:t>
            </a:r>
            <a:r>
              <a:rPr lang="en-GB" sz="3600" kern="0" dirty="0">
                <a:solidFill>
                  <a:srgbClr val="001F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receivable</a:t>
            </a:r>
            <a:r>
              <a:rPr lang="en-GB" sz="36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4825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utting a graduation cap on a stack of coins&#10;&#10;Description automatically generated">
            <a:extLst>
              <a:ext uri="{FF2B5EF4-FFF2-40B4-BE49-F238E27FC236}">
                <a16:creationId xmlns:a16="http://schemas.microsoft.com/office/drawing/2014/main" id="{ED41D3C6-917A-CBDD-DE36-2A4BD72838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Box 15">
            <a:extLst>
              <a:ext uri="{FF2B5EF4-FFF2-40B4-BE49-F238E27FC236}">
                <a16:creationId xmlns:a16="http://schemas.microsoft.com/office/drawing/2014/main" id="{34235DE3-F729-B994-180E-E3839213F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208206"/>
            <a:ext cx="69733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3200" b="1" dirty="0">
                <a:solidFill>
                  <a:srgbClr val="001F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will parents have to pay?</a:t>
            </a:r>
            <a:endParaRPr lang="en-GB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F95743-FD0D-CB17-C372-147877260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76" y="1105290"/>
            <a:ext cx="11639550" cy="58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001F51"/>
              </a:buClr>
              <a:buSzPct val="120000"/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Household income up to </a:t>
            </a:r>
            <a:r>
              <a:rPr lang="en-GB" sz="28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£42875 </a:t>
            </a:r>
            <a:r>
              <a:rPr lang="en-GB" sz="28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none</a:t>
            </a:r>
          </a:p>
          <a:p>
            <a:pPr marL="457200" indent="-457200">
              <a:spcBef>
                <a:spcPct val="20000"/>
              </a:spcBef>
              <a:buClr>
                <a:srgbClr val="001F51"/>
              </a:buClr>
              <a:buSzPct val="120000"/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Household income of more – assessed contribution</a:t>
            </a:r>
            <a:endParaRPr lang="en-GB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000" dirty="0">
              <a:solidFill>
                <a:srgbClr val="FC122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800" dirty="0">
                <a:solidFill>
                  <a:srgbClr val="FC122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Example:</a:t>
            </a:r>
            <a:r>
              <a:rPr lang="en-GB" sz="28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</a:t>
            </a:r>
            <a:r>
              <a:rPr lang="en-GB" sz="2800" dirty="0">
                <a:solidFill>
                  <a:srgbClr val="001F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Household income of </a:t>
            </a:r>
            <a:r>
              <a:rPr lang="en-GB" sz="2800" dirty="0">
                <a:solidFill>
                  <a:srgbClr val="FC122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£55000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800" dirty="0">
                <a:solidFill>
                  <a:srgbClr val="FC122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	 </a:t>
            </a:r>
            <a:r>
              <a:rPr lang="en-GB" sz="2800" dirty="0">
                <a:solidFill>
                  <a:srgbClr val="001F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 studying </a:t>
            </a:r>
            <a:r>
              <a:rPr lang="en-GB" sz="2400" dirty="0">
                <a:solidFill>
                  <a:srgbClr val="001F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outside London</a:t>
            </a:r>
            <a:endParaRPr lang="en-GB" sz="2800" dirty="0">
              <a:solidFill>
                <a:srgbClr val="001F5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1400" dirty="0">
              <a:solidFill>
                <a:srgbClr val="FC122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800" dirty="0">
                <a:solidFill>
                  <a:srgbClr val="FC122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Contribution disregard </a:t>
            </a:r>
            <a:r>
              <a:rPr lang="en-GB" sz="2400" dirty="0">
                <a:solidFill>
                  <a:srgbClr val="FC122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(amount between 25000 and 42875)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8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		</a:t>
            </a:r>
            <a:r>
              <a:rPr lang="en-GB" sz="28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£42875-£25000 </a:t>
            </a:r>
            <a:r>
              <a:rPr lang="en-GB" sz="2800" dirty="0">
                <a:solidFill>
                  <a:srgbClr val="001F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</a:t>
            </a:r>
            <a:r>
              <a:rPr lang="en-GB" sz="28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£17875 / £6.64 = £2692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050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8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Previous calculation = £4518 </a:t>
            </a:r>
            <a:r>
              <a:rPr lang="en-GB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(the reduction)  </a:t>
            </a:r>
            <a:r>
              <a:rPr lang="en-GB" sz="28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less £2692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8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£1826 </a:t>
            </a:r>
            <a:r>
              <a:rPr lang="en-GB" sz="24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parental contribution</a:t>
            </a:r>
            <a:endParaRPr lang="en-GB" sz="2800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36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 could receive £6026 + £1826= £7852  </a:t>
            </a:r>
            <a:r>
              <a:rPr lang="en-GB" sz="3200" dirty="0">
                <a:solidFill>
                  <a:srgbClr val="FF0000"/>
                </a:solidFill>
                <a:latin typeface="Verdana" pitchFamily="34" charset="0"/>
              </a:rPr>
              <a:t>  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2000" dirty="0">
              <a:latin typeface="Frutiger LT Std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97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ins stacked coins with a jar of coins and a jar of coins with a plant growing out of them&#10;&#10;Description automatically generated">
            <a:extLst>
              <a:ext uri="{FF2B5EF4-FFF2-40B4-BE49-F238E27FC236}">
                <a16:creationId xmlns:a16="http://schemas.microsoft.com/office/drawing/2014/main" id="{9FACF010-7844-6F33-7370-2DAF796D6F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8" y="0"/>
            <a:ext cx="12293598" cy="6858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63367E5-C7D2-9684-1762-4B26FA465A71}"/>
              </a:ext>
            </a:extLst>
          </p:cNvPr>
          <p:cNvGrpSpPr/>
          <p:nvPr/>
        </p:nvGrpSpPr>
        <p:grpSpPr>
          <a:xfrm>
            <a:off x="685799" y="76200"/>
            <a:ext cx="10982325" cy="6628521"/>
            <a:chOff x="1318546" y="245870"/>
            <a:chExt cx="9554908" cy="645885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88C1F5B-C3C7-F761-B035-4120BA399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8546" y="693607"/>
              <a:ext cx="9554908" cy="601111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EE4BBCF-47C4-9126-9F69-630D2F8F0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8546" y="245870"/>
              <a:ext cx="9526329" cy="44773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F7A5EFE-B428-C41F-BA74-1B1576DBB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9" y="76200"/>
            <a:ext cx="12293597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D7C947-996D-3BD6-67C6-601533EE4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798" y="76200"/>
            <a:ext cx="12293597" cy="68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0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433822F6-1788-21DC-2DB0-4A1222BEA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46" y="351537"/>
            <a:ext cx="63817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3200" b="1" dirty="0">
                <a:solidFill>
                  <a:srgbClr val="001F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Other Support</a:t>
            </a:r>
          </a:p>
        </p:txBody>
      </p:sp>
      <p:pic>
        <p:nvPicPr>
          <p:cNvPr id="4" name="Picture 3" descr="A person putting a graduation cap on a stack of coins&#10;&#10;Description automatically generated">
            <a:extLst>
              <a:ext uri="{FF2B5EF4-FFF2-40B4-BE49-F238E27FC236}">
                <a16:creationId xmlns:a16="http://schemas.microsoft.com/office/drawing/2014/main" id="{FA502ADC-54D1-6B12-B21B-B339DC20F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7" y="-27432"/>
            <a:ext cx="7327393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D69BFF-C9B3-E43D-1D04-99E084D8A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90430"/>
              </p:ext>
            </p:extLst>
          </p:nvPr>
        </p:nvGraphicFramePr>
        <p:xfrm>
          <a:off x="4864608" y="212735"/>
          <a:ext cx="7327392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232">
                  <a:extLst>
                    <a:ext uri="{9D8B030D-6E8A-4147-A177-3AD203B41FA5}">
                      <a16:colId xmlns:a16="http://schemas.microsoft.com/office/drawing/2014/main" val="3044536260"/>
                    </a:ext>
                  </a:extLst>
                </a:gridCol>
                <a:gridCol w="1221232">
                  <a:extLst>
                    <a:ext uri="{9D8B030D-6E8A-4147-A177-3AD203B41FA5}">
                      <a16:colId xmlns:a16="http://schemas.microsoft.com/office/drawing/2014/main" val="1683907318"/>
                    </a:ext>
                  </a:extLst>
                </a:gridCol>
                <a:gridCol w="1221232">
                  <a:extLst>
                    <a:ext uri="{9D8B030D-6E8A-4147-A177-3AD203B41FA5}">
                      <a16:colId xmlns:a16="http://schemas.microsoft.com/office/drawing/2014/main" val="1201436452"/>
                    </a:ext>
                  </a:extLst>
                </a:gridCol>
                <a:gridCol w="1221232">
                  <a:extLst>
                    <a:ext uri="{9D8B030D-6E8A-4147-A177-3AD203B41FA5}">
                      <a16:colId xmlns:a16="http://schemas.microsoft.com/office/drawing/2014/main" val="1754854354"/>
                    </a:ext>
                  </a:extLst>
                </a:gridCol>
                <a:gridCol w="1221232">
                  <a:extLst>
                    <a:ext uri="{9D8B030D-6E8A-4147-A177-3AD203B41FA5}">
                      <a16:colId xmlns:a16="http://schemas.microsoft.com/office/drawing/2014/main" val="1687430755"/>
                    </a:ext>
                  </a:extLst>
                </a:gridCol>
                <a:gridCol w="1221232">
                  <a:extLst>
                    <a:ext uri="{9D8B030D-6E8A-4147-A177-3AD203B41FA5}">
                      <a16:colId xmlns:a16="http://schemas.microsoft.com/office/drawing/2014/main" val="99679059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06959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50949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504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131468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79775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72849"/>
                  </a:ext>
                </a:extLst>
              </a:tr>
            </a:tbl>
          </a:graphicData>
        </a:graphic>
      </p:graphicFrame>
      <p:sp>
        <p:nvSpPr>
          <p:cNvPr id="3" name="Rectangle 10">
            <a:extLst>
              <a:ext uri="{FF2B5EF4-FFF2-40B4-BE49-F238E27FC236}">
                <a16:creationId xmlns:a16="http://schemas.microsoft.com/office/drawing/2014/main" id="{2ED9A269-ABB4-AEC4-0095-4B6610BC6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54464"/>
            <a:ext cx="6381750" cy="441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6700" indent="-266700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20000"/>
              <a:buFont typeface="Arial" pitchFamily="34" charset="0"/>
              <a:buChar char="•"/>
            </a:pPr>
            <a:r>
              <a:rPr lang="en-GB" sz="28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Bursaries and scholarships</a:t>
            </a:r>
          </a:p>
          <a:p>
            <a:pPr marL="266700" indent="-266700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20000"/>
              <a:buFont typeface="Arial" pitchFamily="34" charset="0"/>
              <a:buChar char="•"/>
            </a:pPr>
            <a:r>
              <a:rPr lang="en-GB" sz="28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NHS Funding</a:t>
            </a:r>
          </a:p>
          <a:p>
            <a:pPr marL="266700" indent="-266700">
              <a:spcBef>
                <a:spcPct val="20000"/>
              </a:spcBef>
              <a:buClr>
                <a:srgbClr val="001F51"/>
              </a:buClr>
              <a:buSzPct val="120000"/>
              <a:buFont typeface="Arial" pitchFamily="34" charset="0"/>
              <a:buChar char="•"/>
            </a:pPr>
            <a:r>
              <a:rPr lang="en-GB" sz="28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Extra help for special circumstances,   e.g. students with a disability</a:t>
            </a:r>
          </a:p>
          <a:p>
            <a:pPr marL="266700" indent="-266700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20000"/>
              <a:buFont typeface="Arial" pitchFamily="34" charset="0"/>
              <a:buChar char="•"/>
            </a:pPr>
            <a:r>
              <a:rPr lang="en-GB" sz="28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Support for part-time courses</a:t>
            </a:r>
            <a:r>
              <a:rPr lang="en-GB" sz="2800" dirty="0">
                <a:solidFill>
                  <a:srgbClr val="007DB5"/>
                </a:solidFill>
                <a:latin typeface="Verdana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25000"/>
              <a:buFont typeface="Arial" pitchFamily="34" charset="0"/>
              <a:buChar char="£"/>
            </a:pPr>
            <a:endParaRPr lang="en-GB" sz="2400" dirty="0">
              <a:solidFill>
                <a:srgbClr val="007DB5"/>
              </a:solidFill>
              <a:latin typeface="Verdana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25000"/>
            </a:pPr>
            <a:endParaRPr lang="en-GB" b="1" dirty="0">
              <a:solidFill>
                <a:srgbClr val="007DB5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25000"/>
              <a:buFont typeface="Arial" pitchFamily="34" charset="0"/>
              <a:buChar char="£"/>
            </a:pPr>
            <a:endParaRPr lang="en-GB" b="1" dirty="0">
              <a:solidFill>
                <a:srgbClr val="007DB5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25000"/>
              <a:buFont typeface="Arial" pitchFamily="34" charset="0"/>
              <a:buChar char="£"/>
            </a:pPr>
            <a:endParaRPr lang="en-GB" b="1" dirty="0">
              <a:solidFill>
                <a:srgbClr val="007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8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ins stacked coins with a jar of coins and a jar of coins with a plant growing out of them&#10;&#10;Description automatically generated">
            <a:extLst>
              <a:ext uri="{FF2B5EF4-FFF2-40B4-BE49-F238E27FC236}">
                <a16:creationId xmlns:a16="http://schemas.microsoft.com/office/drawing/2014/main" id="{FBF175ED-F6CC-FAB4-8D89-744D6A5E240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8" y="0"/>
            <a:ext cx="12293598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D1076B9-5B05-A85E-F65A-9C768ECD9867}"/>
              </a:ext>
            </a:extLst>
          </p:cNvPr>
          <p:cNvSpPr txBox="1"/>
          <p:nvPr/>
        </p:nvSpPr>
        <p:spPr>
          <a:xfrm>
            <a:off x="674812" y="18864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Average student living costs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C70453-D7A4-D0CA-060D-17B116E80D66}"/>
              </a:ext>
            </a:extLst>
          </p:cNvPr>
          <p:cNvSpPr txBox="1"/>
          <p:nvPr/>
        </p:nvSpPr>
        <p:spPr>
          <a:xfrm>
            <a:off x="1133475" y="900500"/>
            <a:ext cx="99250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Rent								£439</a:t>
            </a:r>
          </a:p>
          <a:p>
            <a:r>
              <a:rPr lang="en-GB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Groceries							£133</a:t>
            </a:r>
          </a:p>
          <a:p>
            <a:r>
              <a:rPr lang="en-GB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Household bills						£79</a:t>
            </a:r>
          </a:p>
          <a:p>
            <a:r>
              <a:rPr lang="en-GB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Going out							£69</a:t>
            </a:r>
          </a:p>
          <a:p>
            <a:r>
              <a:rPr lang="en-GB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Transport							£69</a:t>
            </a:r>
          </a:p>
          <a:p>
            <a:r>
              <a:rPr lang="en-GB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Takeaways and eating out					£66</a:t>
            </a:r>
          </a:p>
          <a:p>
            <a:r>
              <a:rPr lang="en-GB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Clothes and shopping					£48</a:t>
            </a:r>
          </a:p>
          <a:p>
            <a:r>
              <a:rPr lang="en-GB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Holidays and events						£36</a:t>
            </a:r>
          </a:p>
          <a:p>
            <a:r>
              <a:rPr lang="en-GB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Health and wellbeing					£26</a:t>
            </a:r>
          </a:p>
          <a:p>
            <a:r>
              <a:rPr lang="en-GB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Other								£25</a:t>
            </a:r>
          </a:p>
          <a:p>
            <a:r>
              <a:rPr lang="en-GB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Mobile phone						£24</a:t>
            </a:r>
          </a:p>
          <a:p>
            <a:r>
              <a:rPr lang="en-GB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Course materials						£24</a:t>
            </a:r>
          </a:p>
          <a:p>
            <a:r>
              <a:rPr lang="en-GB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Gifts and charity						£21</a:t>
            </a:r>
          </a:p>
          <a:p>
            <a:r>
              <a:rPr lang="en-GB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Friends and family						£19</a:t>
            </a:r>
          </a:p>
          <a:p>
            <a:r>
              <a:rPr lang="en-GB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							</a:t>
            </a:r>
            <a:r>
              <a:rPr lang="en-GB" sz="24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£1,078</a:t>
            </a:r>
          </a:p>
        </p:txBody>
      </p:sp>
    </p:spTree>
    <p:extLst>
      <p:ext uri="{BB962C8B-B14F-4D97-AF65-F5344CB8AC3E}">
        <p14:creationId xmlns:p14="http://schemas.microsoft.com/office/powerpoint/2010/main" val="2590609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putting a graduation cap on a stack of coins&#10;&#10;Description automatically generated">
            <a:extLst>
              <a:ext uri="{FF2B5EF4-FFF2-40B4-BE49-F238E27FC236}">
                <a16:creationId xmlns:a16="http://schemas.microsoft.com/office/drawing/2014/main" id="{FF3EEF50-1820-AAE8-3E89-CD85B6F7E6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432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A6E903-7682-468A-E7D2-7A13D37AE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82" y="0"/>
            <a:ext cx="93610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ins stacked coins with a jar of coins and a jar of coins with a plant growing out of them&#10;&#10;Description automatically generated">
            <a:extLst>
              <a:ext uri="{FF2B5EF4-FFF2-40B4-BE49-F238E27FC236}">
                <a16:creationId xmlns:a16="http://schemas.microsoft.com/office/drawing/2014/main" id="{5CADC82C-4CB9-7234-1969-F854863F2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875" y="0"/>
            <a:ext cx="7696203" cy="6858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10B4A9-9F24-7B46-FDC5-09EA89702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121257"/>
              </p:ext>
            </p:extLst>
          </p:nvPr>
        </p:nvGraphicFramePr>
        <p:xfrm>
          <a:off x="0" y="0"/>
          <a:ext cx="679132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val="304453626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1683907318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1201436452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1754854354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1687430755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99679059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06959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50949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504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131468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79775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72849"/>
                  </a:ext>
                </a:extLst>
              </a:tr>
            </a:tbl>
          </a:graphicData>
        </a:graphic>
      </p:graphicFrame>
      <p:sp>
        <p:nvSpPr>
          <p:cNvPr id="18434" name="Title 1"/>
          <p:cNvSpPr txBox="1">
            <a:spLocks/>
          </p:cNvSpPr>
          <p:nvPr/>
        </p:nvSpPr>
        <p:spPr>
          <a:xfrm>
            <a:off x="5667375" y="188986"/>
            <a:ext cx="3810314" cy="5619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9pPr>
          </a:lstStyle>
          <a:p>
            <a:r>
              <a:rPr lang="en-GB" sz="3200" kern="0" dirty="0">
                <a:solidFill>
                  <a:srgbClr val="001F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Repaying the Loans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905500" y="2350791"/>
            <a:ext cx="6286500" cy="450720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001F51"/>
              </a:buClr>
              <a:buFont typeface="Arial" pitchFamily="34" charset="0"/>
              <a:buChar char="•"/>
              <a:defRPr/>
            </a:pPr>
            <a:r>
              <a:rPr lang="en-GB" sz="28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Paid on earnings over £25,000</a:t>
            </a:r>
          </a:p>
          <a:p>
            <a:pPr marL="0" indent="0">
              <a:buClr>
                <a:srgbClr val="001F51"/>
              </a:buClr>
              <a:defRPr/>
            </a:pPr>
            <a:endParaRPr lang="en-GB" sz="1400" kern="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eaLnBrk="1" hangingPunct="1">
              <a:buClr>
                <a:srgbClr val="001F51"/>
              </a:buClr>
              <a:buFont typeface="Arial" pitchFamily="34" charset="0"/>
              <a:buChar char="•"/>
              <a:defRPr/>
            </a:pPr>
            <a:r>
              <a:rPr lang="en-GB" sz="28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9% of income over threshold </a:t>
            </a:r>
          </a:p>
          <a:p>
            <a:pPr marL="0" indent="0" eaLnBrk="1" hangingPunct="1">
              <a:buClr>
                <a:srgbClr val="001F51"/>
              </a:buClr>
              <a:defRPr/>
            </a:pPr>
            <a:endParaRPr lang="en-GB" sz="1400" kern="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eaLnBrk="1" hangingPunct="1">
              <a:buClr>
                <a:srgbClr val="001F51"/>
              </a:buClr>
              <a:buFont typeface="Arial" pitchFamily="34" charset="0"/>
              <a:buChar char="•"/>
              <a:defRPr/>
            </a:pPr>
            <a:r>
              <a:rPr lang="en-GB" sz="28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Deducted from salary through the tax system</a:t>
            </a:r>
          </a:p>
          <a:p>
            <a:pPr marL="0" indent="0" eaLnBrk="1" hangingPunct="1">
              <a:buClr>
                <a:srgbClr val="001F51"/>
              </a:buClr>
              <a:defRPr/>
            </a:pPr>
            <a:endParaRPr lang="en-GB" sz="1200" kern="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eaLnBrk="1" hangingPunct="1">
              <a:buClr>
                <a:srgbClr val="001F51"/>
              </a:buClr>
              <a:buFont typeface="Arial" pitchFamily="34" charset="0"/>
              <a:buChar char="•"/>
              <a:defRPr/>
            </a:pPr>
            <a:r>
              <a:rPr lang="en-GB" sz="28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Any outstanding balance written off by government after 40 years</a:t>
            </a:r>
          </a:p>
          <a:p>
            <a:pPr marL="0" indent="0" eaLnBrk="1" hangingPunct="1">
              <a:buClr>
                <a:srgbClr val="001F51"/>
              </a:buClr>
              <a:defRPr/>
            </a:pPr>
            <a:endParaRPr lang="en-GB" sz="1200" kern="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eaLnBrk="1" hangingPunct="1">
              <a:buClr>
                <a:srgbClr val="001F51"/>
              </a:buClr>
              <a:buFont typeface="Arial" pitchFamily="34" charset="0"/>
              <a:buChar char="•"/>
              <a:defRPr/>
            </a:pPr>
            <a:r>
              <a:rPr lang="en-GB" sz="28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Interest RPI</a:t>
            </a:r>
          </a:p>
        </p:txBody>
      </p:sp>
    </p:spTree>
    <p:extLst>
      <p:ext uri="{BB962C8B-B14F-4D97-AF65-F5344CB8AC3E}">
        <p14:creationId xmlns:p14="http://schemas.microsoft.com/office/powerpoint/2010/main" val="1305499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utting a graduation cap on a stack of coins&#10;&#10;Description automatically generated">
            <a:extLst>
              <a:ext uri="{FF2B5EF4-FFF2-40B4-BE49-F238E27FC236}">
                <a16:creationId xmlns:a16="http://schemas.microsoft.com/office/drawing/2014/main" id="{A51904DE-6F2D-DF41-D69B-015046C89C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432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354C06-D1B9-5D71-1519-C61F13FF96AC}"/>
              </a:ext>
            </a:extLst>
          </p:cNvPr>
          <p:cNvGraphicFramePr>
            <a:graphicFrameLocks noGrp="1"/>
          </p:cNvGraphicFramePr>
          <p:nvPr/>
        </p:nvGraphicFramePr>
        <p:xfrm>
          <a:off x="1703513" y="210788"/>
          <a:ext cx="8712968" cy="6436424"/>
        </p:xfrm>
        <a:graphic>
          <a:graphicData uri="http://schemas.openxmlformats.org/drawingml/2006/table">
            <a:tbl>
              <a:tblPr/>
              <a:tblGrid>
                <a:gridCol w="3734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0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6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Annual income before tax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Monthly 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salary</a:t>
                      </a: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Monthly repayment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00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Up to £25,000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£2,083</a:t>
                      </a: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£0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00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£28,000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£2,333</a:t>
                      </a: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£22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200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£29,500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£2,458</a:t>
                      </a: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£33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00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£31,000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£2,583</a:t>
                      </a: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£45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200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£33,000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£2,750</a:t>
                      </a: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£60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781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ins stacked coins with a jar of coins and a jar of coins with a plant growing out of them&#10;&#10;Description automatically generated">
            <a:extLst>
              <a:ext uri="{FF2B5EF4-FFF2-40B4-BE49-F238E27FC236}">
                <a16:creationId xmlns:a16="http://schemas.microsoft.com/office/drawing/2014/main" id="{23EA380E-92C0-8DB1-4B4C-7A02301EF8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8" y="0"/>
            <a:ext cx="1229359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9379E6-E6CE-96CE-FA59-0EB547DAA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6038"/>
            <a:ext cx="12192000" cy="584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3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putting a graduation cap on a stack of coins&#10;&#10;Description automatically generated">
            <a:extLst>
              <a:ext uri="{FF2B5EF4-FFF2-40B4-BE49-F238E27FC236}">
                <a16:creationId xmlns:a16="http://schemas.microsoft.com/office/drawing/2014/main" id="{20CAD2EF-C741-F696-6828-6091BF44889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432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946DA2-C624-F743-6F1D-711AA3A4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148" y="0"/>
            <a:ext cx="10133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5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ins stacked coins with a jar of coins and a jar of coins with a plant growing out of them&#10;&#10;Description automatically generated">
            <a:extLst>
              <a:ext uri="{FF2B5EF4-FFF2-40B4-BE49-F238E27FC236}">
                <a16:creationId xmlns:a16="http://schemas.microsoft.com/office/drawing/2014/main" id="{E6F4A83F-87CC-1637-CA9B-6134BD6AD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218" y="0"/>
            <a:ext cx="8059178" cy="6858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116F7B-F5CA-503A-6F3C-F18792836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636085"/>
              </p:ext>
            </p:extLst>
          </p:nvPr>
        </p:nvGraphicFramePr>
        <p:xfrm>
          <a:off x="0" y="0"/>
          <a:ext cx="7118556" cy="7005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426">
                  <a:extLst>
                    <a:ext uri="{9D8B030D-6E8A-4147-A177-3AD203B41FA5}">
                      <a16:colId xmlns:a16="http://schemas.microsoft.com/office/drawing/2014/main" val="3044536260"/>
                    </a:ext>
                  </a:extLst>
                </a:gridCol>
                <a:gridCol w="1186426">
                  <a:extLst>
                    <a:ext uri="{9D8B030D-6E8A-4147-A177-3AD203B41FA5}">
                      <a16:colId xmlns:a16="http://schemas.microsoft.com/office/drawing/2014/main" val="1683907318"/>
                    </a:ext>
                  </a:extLst>
                </a:gridCol>
                <a:gridCol w="1186426">
                  <a:extLst>
                    <a:ext uri="{9D8B030D-6E8A-4147-A177-3AD203B41FA5}">
                      <a16:colId xmlns:a16="http://schemas.microsoft.com/office/drawing/2014/main" val="1201436452"/>
                    </a:ext>
                  </a:extLst>
                </a:gridCol>
                <a:gridCol w="1186426">
                  <a:extLst>
                    <a:ext uri="{9D8B030D-6E8A-4147-A177-3AD203B41FA5}">
                      <a16:colId xmlns:a16="http://schemas.microsoft.com/office/drawing/2014/main" val="1754854354"/>
                    </a:ext>
                  </a:extLst>
                </a:gridCol>
                <a:gridCol w="1186426">
                  <a:extLst>
                    <a:ext uri="{9D8B030D-6E8A-4147-A177-3AD203B41FA5}">
                      <a16:colId xmlns:a16="http://schemas.microsoft.com/office/drawing/2014/main" val="1687430755"/>
                    </a:ext>
                  </a:extLst>
                </a:gridCol>
                <a:gridCol w="1186426">
                  <a:extLst>
                    <a:ext uri="{9D8B030D-6E8A-4147-A177-3AD203B41FA5}">
                      <a16:colId xmlns:a16="http://schemas.microsoft.com/office/drawing/2014/main" val="996790597"/>
                    </a:ext>
                  </a:extLst>
                </a:gridCol>
              </a:tblGrid>
              <a:tr h="11675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069599"/>
                  </a:ext>
                </a:extLst>
              </a:tr>
              <a:tr h="116754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509493"/>
                  </a:ext>
                </a:extLst>
              </a:tr>
              <a:tr h="11675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50401"/>
                  </a:ext>
                </a:extLst>
              </a:tr>
              <a:tr h="11675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131468"/>
                  </a:ext>
                </a:extLst>
              </a:tr>
              <a:tr h="11675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797752"/>
                  </a:ext>
                </a:extLst>
              </a:tr>
              <a:tr h="11675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7284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B897DE-CFB3-C008-5FB6-BCFDACDFEEEC}"/>
              </a:ext>
            </a:extLst>
          </p:cNvPr>
          <p:cNvSpPr txBox="1">
            <a:spLocks/>
          </p:cNvSpPr>
          <p:nvPr/>
        </p:nvSpPr>
        <p:spPr>
          <a:xfrm>
            <a:off x="5853644" y="416491"/>
            <a:ext cx="3530395" cy="5619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9pPr>
          </a:lstStyle>
          <a:p>
            <a:r>
              <a:rPr lang="en-GB" sz="3200" kern="0" dirty="0">
                <a:solidFill>
                  <a:srgbClr val="001F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Session Content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D4921993-C737-4524-420A-377058E3BBB2}"/>
              </a:ext>
            </a:extLst>
          </p:cNvPr>
          <p:cNvSpPr txBox="1">
            <a:spLocks/>
          </p:cNvSpPr>
          <p:nvPr/>
        </p:nvSpPr>
        <p:spPr>
          <a:xfrm>
            <a:off x="6404213" y="2825750"/>
            <a:ext cx="5448503" cy="40322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514350" indent="-514350">
              <a:buClr>
                <a:srgbClr val="001F51"/>
              </a:buClr>
              <a:buSzPct val="120000"/>
              <a:buFont typeface="Arial" pitchFamily="34" charset="0"/>
              <a:buChar char="•"/>
            </a:pPr>
            <a:r>
              <a:rPr lang="en-GB" sz="28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 Finance Package</a:t>
            </a:r>
          </a:p>
          <a:p>
            <a:pPr marL="514350" indent="-514350">
              <a:buClr>
                <a:srgbClr val="001F51"/>
              </a:buClr>
              <a:buSzPct val="120000"/>
              <a:buFont typeface="Arial" pitchFamily="34" charset="0"/>
              <a:buChar char="•"/>
            </a:pPr>
            <a:endParaRPr lang="en-GB" sz="2800" kern="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14350" indent="-514350">
              <a:buClr>
                <a:srgbClr val="001F51"/>
              </a:buClr>
              <a:buSzPct val="120000"/>
              <a:buFont typeface="Arial" pitchFamily="34" charset="0"/>
              <a:buChar char="•"/>
            </a:pPr>
            <a:r>
              <a:rPr lang="en-GB" sz="28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Repayment</a:t>
            </a:r>
          </a:p>
          <a:p>
            <a:pPr marL="514350" indent="-514350">
              <a:buClr>
                <a:srgbClr val="001F51"/>
              </a:buClr>
              <a:buSzPct val="120000"/>
              <a:buFont typeface="Arial" pitchFamily="34" charset="0"/>
              <a:buChar char="•"/>
            </a:pPr>
            <a:endParaRPr lang="en-GB" sz="2800" kern="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14350" indent="-514350">
              <a:buClr>
                <a:srgbClr val="001F51"/>
              </a:buClr>
              <a:buSzPct val="120000"/>
              <a:buFont typeface="Arial" pitchFamily="34" charset="0"/>
              <a:buChar char="•"/>
            </a:pPr>
            <a:r>
              <a:rPr lang="en-GB" sz="28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to apply </a:t>
            </a:r>
          </a:p>
          <a:p>
            <a:pPr marL="514350" indent="-514350">
              <a:buClr>
                <a:srgbClr val="001F51"/>
              </a:buClr>
              <a:buSzPct val="120000"/>
              <a:buFont typeface="Arial" pitchFamily="34" charset="0"/>
              <a:buChar char="•"/>
            </a:pPr>
            <a:endParaRPr lang="en-GB" sz="2800" kern="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14350" indent="-514350">
              <a:buClr>
                <a:srgbClr val="001F51"/>
              </a:buClr>
              <a:buSzPct val="120000"/>
              <a:buFont typeface="Arial" pitchFamily="34" charset="0"/>
              <a:buChar char="•"/>
            </a:pPr>
            <a:r>
              <a:rPr lang="en-GB" sz="28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622344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putting a graduation cap on a stack of coins&#10;&#10;Description automatically generated">
            <a:extLst>
              <a:ext uri="{FF2B5EF4-FFF2-40B4-BE49-F238E27FC236}">
                <a16:creationId xmlns:a16="http://schemas.microsoft.com/office/drawing/2014/main" id="{34FF9596-D0D9-9B52-B01E-B832EB035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7" y="-27432"/>
            <a:ext cx="7327393" cy="6858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1DCB17-DC2B-027E-0620-87AEB0EBE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849033"/>
              </p:ext>
            </p:extLst>
          </p:nvPr>
        </p:nvGraphicFramePr>
        <p:xfrm>
          <a:off x="4864608" y="498548"/>
          <a:ext cx="7327392" cy="7098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232">
                  <a:extLst>
                    <a:ext uri="{9D8B030D-6E8A-4147-A177-3AD203B41FA5}">
                      <a16:colId xmlns:a16="http://schemas.microsoft.com/office/drawing/2014/main" val="3044536260"/>
                    </a:ext>
                  </a:extLst>
                </a:gridCol>
                <a:gridCol w="1221232">
                  <a:extLst>
                    <a:ext uri="{9D8B030D-6E8A-4147-A177-3AD203B41FA5}">
                      <a16:colId xmlns:a16="http://schemas.microsoft.com/office/drawing/2014/main" val="1683907318"/>
                    </a:ext>
                  </a:extLst>
                </a:gridCol>
                <a:gridCol w="1221232">
                  <a:extLst>
                    <a:ext uri="{9D8B030D-6E8A-4147-A177-3AD203B41FA5}">
                      <a16:colId xmlns:a16="http://schemas.microsoft.com/office/drawing/2014/main" val="1201436452"/>
                    </a:ext>
                  </a:extLst>
                </a:gridCol>
                <a:gridCol w="1221232">
                  <a:extLst>
                    <a:ext uri="{9D8B030D-6E8A-4147-A177-3AD203B41FA5}">
                      <a16:colId xmlns:a16="http://schemas.microsoft.com/office/drawing/2014/main" val="1754854354"/>
                    </a:ext>
                  </a:extLst>
                </a:gridCol>
                <a:gridCol w="1221232">
                  <a:extLst>
                    <a:ext uri="{9D8B030D-6E8A-4147-A177-3AD203B41FA5}">
                      <a16:colId xmlns:a16="http://schemas.microsoft.com/office/drawing/2014/main" val="1687430755"/>
                    </a:ext>
                  </a:extLst>
                </a:gridCol>
                <a:gridCol w="1221232">
                  <a:extLst>
                    <a:ext uri="{9D8B030D-6E8A-4147-A177-3AD203B41FA5}">
                      <a16:colId xmlns:a16="http://schemas.microsoft.com/office/drawing/2014/main" val="996790597"/>
                    </a:ext>
                  </a:extLst>
                </a:gridCol>
              </a:tblGrid>
              <a:tr h="1183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069599"/>
                  </a:ext>
                </a:extLst>
              </a:tr>
              <a:tr h="11830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509493"/>
                  </a:ext>
                </a:extLst>
              </a:tr>
              <a:tr h="1183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50401"/>
                  </a:ext>
                </a:extLst>
              </a:tr>
              <a:tr h="1183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131468"/>
                  </a:ext>
                </a:extLst>
              </a:tr>
              <a:tr h="1183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797752"/>
                  </a:ext>
                </a:extLst>
              </a:tr>
              <a:tr h="1183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72849"/>
                  </a:ext>
                </a:extLst>
              </a:tr>
            </a:tbl>
          </a:graphicData>
        </a:graphic>
      </p:graphicFrame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0" y="4383177"/>
            <a:ext cx="8496300" cy="18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25000"/>
            </a:pPr>
            <a:r>
              <a:rPr lang="en-GB" sz="2800" dirty="0">
                <a:solidFill>
                  <a:srgbClr val="001F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gov.uk/student-finance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25000"/>
            </a:pPr>
            <a:r>
              <a:rPr lang="en-GB" sz="2800" dirty="0">
                <a:solidFill>
                  <a:srgbClr val="001F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thestudentroom.co.uk/student-finance</a:t>
            </a:r>
            <a:endParaRPr lang="en-GB" sz="1400" b="1" dirty="0">
              <a:solidFill>
                <a:srgbClr val="001F5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0" y="2786015"/>
            <a:ext cx="570540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1F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thescholarshiphub.org.uk</a:t>
            </a:r>
          </a:p>
          <a:p>
            <a:endParaRPr lang="en-GB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800" dirty="0">
                <a:solidFill>
                  <a:srgbClr val="001F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moneysavingexpert.com/students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2D36AC-B3EF-15F5-746B-6E4CF9D16E1B}"/>
              </a:ext>
            </a:extLst>
          </p:cNvPr>
          <p:cNvSpPr txBox="1">
            <a:spLocks/>
          </p:cNvSpPr>
          <p:nvPr/>
        </p:nvSpPr>
        <p:spPr>
          <a:xfrm>
            <a:off x="171450" y="217561"/>
            <a:ext cx="3810314" cy="5619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9pPr>
          </a:lstStyle>
          <a:p>
            <a:r>
              <a:rPr lang="en-GB" sz="3200" kern="0" dirty="0">
                <a:solidFill>
                  <a:srgbClr val="001F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546942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FB0CB-CA7E-8FAA-F5D6-7492ED37D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putting a graduation cap on a stack of coins&#10;&#10;Description automatically generated">
            <a:extLst>
              <a:ext uri="{FF2B5EF4-FFF2-40B4-BE49-F238E27FC236}">
                <a16:creationId xmlns:a16="http://schemas.microsoft.com/office/drawing/2014/main" id="{F824D4D6-CB70-38E4-134B-BDB751B2C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639050" cy="6858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272CC7-391E-04D5-1CAE-A29E2361E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133032"/>
              </p:ext>
            </p:extLst>
          </p:nvPr>
        </p:nvGraphicFramePr>
        <p:xfrm>
          <a:off x="-1" y="0"/>
          <a:ext cx="7639050" cy="6863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175">
                  <a:extLst>
                    <a:ext uri="{9D8B030D-6E8A-4147-A177-3AD203B41FA5}">
                      <a16:colId xmlns:a16="http://schemas.microsoft.com/office/drawing/2014/main" val="3044536260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1683907318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1201436452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1754854354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1687430755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996790597"/>
                    </a:ext>
                  </a:extLst>
                </a:gridCol>
              </a:tblGrid>
              <a:tr h="11438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069599"/>
                  </a:ext>
                </a:extLst>
              </a:tr>
              <a:tr h="114388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509493"/>
                  </a:ext>
                </a:extLst>
              </a:tr>
              <a:tr h="11438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50401"/>
                  </a:ext>
                </a:extLst>
              </a:tr>
              <a:tr h="11438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131468"/>
                  </a:ext>
                </a:extLst>
              </a:tr>
              <a:tr h="11438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797752"/>
                  </a:ext>
                </a:extLst>
              </a:tr>
              <a:tr h="11438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7284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1B5E6BD-5F78-F309-D92B-C7575ED11AD1}"/>
              </a:ext>
            </a:extLst>
          </p:cNvPr>
          <p:cNvSpPr txBox="1"/>
          <p:nvPr/>
        </p:nvSpPr>
        <p:spPr>
          <a:xfrm>
            <a:off x="8781637" y="2874065"/>
            <a:ext cx="26736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</a:t>
            </a:r>
          </a:p>
          <a:p>
            <a:pPr algn="ctr"/>
            <a:endParaRPr lang="en-GB" sz="28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GB" sz="28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GB" sz="28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 and A</a:t>
            </a:r>
          </a:p>
        </p:txBody>
      </p:sp>
    </p:spTree>
    <p:extLst>
      <p:ext uri="{BB962C8B-B14F-4D97-AF65-F5344CB8AC3E}">
        <p14:creationId xmlns:p14="http://schemas.microsoft.com/office/powerpoint/2010/main" val="57549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utting a graduation cap on a stack of coins&#10;&#10;Description automatically generated">
            <a:extLst>
              <a:ext uri="{FF2B5EF4-FFF2-40B4-BE49-F238E27FC236}">
                <a16:creationId xmlns:a16="http://schemas.microsoft.com/office/drawing/2014/main" id="{8E50E23F-2F84-DC5E-AEE4-1E1665492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63" y="0"/>
            <a:ext cx="7063692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34D72C3-6207-DAAF-87BA-FB7787D01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4519"/>
              </p:ext>
            </p:extLst>
          </p:nvPr>
        </p:nvGraphicFramePr>
        <p:xfrm>
          <a:off x="5541263" y="0"/>
          <a:ext cx="7063692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282">
                  <a:extLst>
                    <a:ext uri="{9D8B030D-6E8A-4147-A177-3AD203B41FA5}">
                      <a16:colId xmlns:a16="http://schemas.microsoft.com/office/drawing/2014/main" val="3044536260"/>
                    </a:ext>
                  </a:extLst>
                </a:gridCol>
                <a:gridCol w="1177282">
                  <a:extLst>
                    <a:ext uri="{9D8B030D-6E8A-4147-A177-3AD203B41FA5}">
                      <a16:colId xmlns:a16="http://schemas.microsoft.com/office/drawing/2014/main" val="1683907318"/>
                    </a:ext>
                  </a:extLst>
                </a:gridCol>
                <a:gridCol w="1177282">
                  <a:extLst>
                    <a:ext uri="{9D8B030D-6E8A-4147-A177-3AD203B41FA5}">
                      <a16:colId xmlns:a16="http://schemas.microsoft.com/office/drawing/2014/main" val="1201436452"/>
                    </a:ext>
                  </a:extLst>
                </a:gridCol>
                <a:gridCol w="1177282">
                  <a:extLst>
                    <a:ext uri="{9D8B030D-6E8A-4147-A177-3AD203B41FA5}">
                      <a16:colId xmlns:a16="http://schemas.microsoft.com/office/drawing/2014/main" val="1754854354"/>
                    </a:ext>
                  </a:extLst>
                </a:gridCol>
                <a:gridCol w="1177282">
                  <a:extLst>
                    <a:ext uri="{9D8B030D-6E8A-4147-A177-3AD203B41FA5}">
                      <a16:colId xmlns:a16="http://schemas.microsoft.com/office/drawing/2014/main" val="1687430755"/>
                    </a:ext>
                  </a:extLst>
                </a:gridCol>
                <a:gridCol w="1177282">
                  <a:extLst>
                    <a:ext uri="{9D8B030D-6E8A-4147-A177-3AD203B41FA5}">
                      <a16:colId xmlns:a16="http://schemas.microsoft.com/office/drawing/2014/main" val="99679059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06959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50949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504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131468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79775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72849"/>
                  </a:ext>
                </a:extLst>
              </a:tr>
            </a:tbl>
          </a:graphicData>
        </a:graphic>
      </p:graphicFrame>
      <p:sp>
        <p:nvSpPr>
          <p:cNvPr id="2" name="Rectangle 7">
            <a:extLst>
              <a:ext uri="{FF2B5EF4-FFF2-40B4-BE49-F238E27FC236}">
                <a16:creationId xmlns:a16="http://schemas.microsoft.com/office/drawing/2014/main" id="{9EAB1081-84FA-D1A2-AF5D-304C5EB86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64" y="293328"/>
            <a:ext cx="63817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3200" b="1" dirty="0">
                <a:solidFill>
                  <a:srgbClr val="001F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Qualifying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1103AAC-F351-DE37-7D96-77591588E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0008"/>
            <a:ext cx="8644379" cy="573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are three main conditions 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student has to meet: </a:t>
            </a:r>
          </a:p>
          <a:p>
            <a:pPr marL="342900" indent="-342900">
              <a:spcBef>
                <a:spcPct val="20000"/>
              </a:spcBef>
            </a:pPr>
            <a:endParaRPr lang="en-GB" sz="480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They must be personally eligible</a:t>
            </a: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20000"/>
              <a:buFont typeface="Arial" pitchFamily="34" charset="0"/>
              <a:buChar char="•"/>
            </a:pPr>
            <a:r>
              <a:rPr lang="en-GB" sz="28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course must be eligible</a:t>
            </a: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20000"/>
              <a:buFont typeface="Arial" pitchFamily="34" charset="0"/>
              <a:buChar char="•"/>
            </a:pPr>
            <a:r>
              <a:rPr lang="en-GB" sz="28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university or college must also be eligible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20000"/>
            </a:pPr>
            <a:endParaRPr lang="en-GB" sz="1600" dirty="0">
              <a:solidFill>
                <a:srgbClr val="007DB5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4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ins stacked coins with a jar of coins and a jar of coins with a plant growing out of them&#10;&#10;Description automatically generated">
            <a:extLst>
              <a:ext uri="{FF2B5EF4-FFF2-40B4-BE49-F238E27FC236}">
                <a16:creationId xmlns:a16="http://schemas.microsoft.com/office/drawing/2014/main" id="{C5FC6108-69A2-BCDF-3200-571A68D7E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403" y="0"/>
            <a:ext cx="76327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7BFFC1-8E6C-4D1E-A57A-77B745599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636425"/>
              </p:ext>
            </p:extLst>
          </p:nvPr>
        </p:nvGraphicFramePr>
        <p:xfrm>
          <a:off x="1" y="0"/>
          <a:ext cx="694029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716">
                  <a:extLst>
                    <a:ext uri="{9D8B030D-6E8A-4147-A177-3AD203B41FA5}">
                      <a16:colId xmlns:a16="http://schemas.microsoft.com/office/drawing/2014/main" val="3044536260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1683907318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1201436452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1754854354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1687430755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99679059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06959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50949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504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131468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79775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72849"/>
                  </a:ext>
                </a:extLst>
              </a:tr>
            </a:tbl>
          </a:graphicData>
        </a:graphic>
      </p:graphicFrame>
      <p:sp>
        <p:nvSpPr>
          <p:cNvPr id="2" name="Rectangle 7">
            <a:extLst>
              <a:ext uri="{FF2B5EF4-FFF2-40B4-BE49-F238E27FC236}">
                <a16:creationId xmlns:a16="http://schemas.microsoft.com/office/drawing/2014/main" id="{B7B5B59B-1CB9-1462-26EE-529373015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365" y="398084"/>
            <a:ext cx="654681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3200" b="1" dirty="0">
                <a:solidFill>
                  <a:srgbClr val="001F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student finance is available?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51D90948-DB2D-720B-AFE8-669021EED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495742"/>
            <a:ext cx="6731063" cy="417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001F51"/>
              </a:buClr>
              <a:buSzPct val="120000"/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Tuition Fee Loan</a:t>
            </a:r>
          </a:p>
          <a:p>
            <a:pPr marL="171450" indent="-171450">
              <a:spcBef>
                <a:spcPct val="20000"/>
              </a:spcBef>
              <a:buClr>
                <a:srgbClr val="001F51"/>
              </a:buClr>
              <a:buSzPct val="120000"/>
              <a:buFont typeface="Arial" pitchFamily="34" charset="0"/>
              <a:buChar char="•"/>
              <a:defRPr/>
            </a:pPr>
            <a:endParaRPr lang="en-GB" sz="100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spcBef>
                <a:spcPct val="20000"/>
              </a:spcBef>
              <a:buClr>
                <a:srgbClr val="001F51"/>
              </a:buClr>
              <a:buSzPct val="120000"/>
              <a:buFont typeface="Arial" pitchFamily="34" charset="0"/>
              <a:buChar char="•"/>
              <a:defRPr/>
            </a:pPr>
            <a:endParaRPr lang="en-GB" sz="120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rgbClr val="001F51"/>
              </a:buClr>
              <a:buSzPct val="120000"/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Maintenance Loan</a:t>
            </a:r>
          </a:p>
          <a:p>
            <a:pPr marL="171450" indent="-171450">
              <a:spcBef>
                <a:spcPct val="20000"/>
              </a:spcBef>
              <a:buClr>
                <a:srgbClr val="001F51"/>
              </a:buClr>
              <a:buSzPct val="120000"/>
              <a:buFont typeface="Arial" pitchFamily="34" charset="0"/>
              <a:buChar char="•"/>
              <a:defRPr/>
            </a:pPr>
            <a:endParaRPr lang="en-GB" sz="100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spcBef>
                <a:spcPct val="20000"/>
              </a:spcBef>
              <a:buClr>
                <a:srgbClr val="001F51"/>
              </a:buClr>
              <a:buSzPct val="120000"/>
              <a:buFont typeface="Arial" pitchFamily="34" charset="0"/>
              <a:buChar char="•"/>
              <a:defRPr/>
            </a:pPr>
            <a:endParaRPr lang="en-GB" sz="120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rgbClr val="001F51"/>
              </a:buClr>
              <a:buSzPct val="120000"/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University Bursaries and    Scholarships</a:t>
            </a:r>
          </a:p>
          <a:p>
            <a:pPr marL="171450" indent="-171450">
              <a:spcBef>
                <a:spcPct val="20000"/>
              </a:spcBef>
              <a:buClr>
                <a:srgbClr val="001F51"/>
              </a:buClr>
              <a:buSzPct val="120000"/>
              <a:buFont typeface="Arial" pitchFamily="34" charset="0"/>
              <a:buChar char="•"/>
              <a:defRPr/>
            </a:pPr>
            <a:endParaRPr lang="en-GB" sz="100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spcBef>
                <a:spcPct val="20000"/>
              </a:spcBef>
              <a:buClr>
                <a:srgbClr val="001F51"/>
              </a:buClr>
              <a:buSzPct val="120000"/>
              <a:buFont typeface="Arial" pitchFamily="34" charset="0"/>
              <a:buChar char="•"/>
              <a:defRPr/>
            </a:pPr>
            <a:endParaRPr lang="en-GB" sz="120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rgbClr val="001F51"/>
              </a:buClr>
              <a:buSzPct val="120000"/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Extra support for special circumstances</a:t>
            </a:r>
            <a:endParaRPr lang="en-GB" sz="240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spcBef>
                <a:spcPct val="20000"/>
              </a:spcBef>
              <a:buSzPct val="120000"/>
              <a:defRPr/>
            </a:pPr>
            <a:endParaRPr lang="en-GB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1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utting a graduation cap on a stack of coins&#10;&#10;Description automatically generated">
            <a:extLst>
              <a:ext uri="{FF2B5EF4-FFF2-40B4-BE49-F238E27FC236}">
                <a16:creationId xmlns:a16="http://schemas.microsoft.com/office/drawing/2014/main" id="{86A1D339-3DCE-18CB-0B99-72890B5A3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948" y="23842"/>
            <a:ext cx="6894136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ADB4A0-3F99-1C02-8521-43328F556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932788"/>
              </p:ext>
            </p:extLst>
          </p:nvPr>
        </p:nvGraphicFramePr>
        <p:xfrm>
          <a:off x="5581127" y="-18854"/>
          <a:ext cx="6583050" cy="6900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175">
                  <a:extLst>
                    <a:ext uri="{9D8B030D-6E8A-4147-A177-3AD203B41FA5}">
                      <a16:colId xmlns:a16="http://schemas.microsoft.com/office/drawing/2014/main" val="3044536260"/>
                    </a:ext>
                  </a:extLst>
                </a:gridCol>
                <a:gridCol w="1097175">
                  <a:extLst>
                    <a:ext uri="{9D8B030D-6E8A-4147-A177-3AD203B41FA5}">
                      <a16:colId xmlns:a16="http://schemas.microsoft.com/office/drawing/2014/main" val="1683907318"/>
                    </a:ext>
                  </a:extLst>
                </a:gridCol>
                <a:gridCol w="1097175">
                  <a:extLst>
                    <a:ext uri="{9D8B030D-6E8A-4147-A177-3AD203B41FA5}">
                      <a16:colId xmlns:a16="http://schemas.microsoft.com/office/drawing/2014/main" val="1201436452"/>
                    </a:ext>
                  </a:extLst>
                </a:gridCol>
                <a:gridCol w="1097175">
                  <a:extLst>
                    <a:ext uri="{9D8B030D-6E8A-4147-A177-3AD203B41FA5}">
                      <a16:colId xmlns:a16="http://schemas.microsoft.com/office/drawing/2014/main" val="1754854354"/>
                    </a:ext>
                  </a:extLst>
                </a:gridCol>
                <a:gridCol w="1097175">
                  <a:extLst>
                    <a:ext uri="{9D8B030D-6E8A-4147-A177-3AD203B41FA5}">
                      <a16:colId xmlns:a16="http://schemas.microsoft.com/office/drawing/2014/main" val="1687430755"/>
                    </a:ext>
                  </a:extLst>
                </a:gridCol>
                <a:gridCol w="1097175">
                  <a:extLst>
                    <a:ext uri="{9D8B030D-6E8A-4147-A177-3AD203B41FA5}">
                      <a16:colId xmlns:a16="http://schemas.microsoft.com/office/drawing/2014/main" val="996790597"/>
                    </a:ext>
                  </a:extLst>
                </a:gridCol>
              </a:tblGrid>
              <a:tr h="11501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069599"/>
                  </a:ext>
                </a:extLst>
              </a:tr>
              <a:tr h="11501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509493"/>
                  </a:ext>
                </a:extLst>
              </a:tr>
              <a:tr h="11501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50401"/>
                  </a:ext>
                </a:extLst>
              </a:tr>
              <a:tr h="11501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131468"/>
                  </a:ext>
                </a:extLst>
              </a:tr>
              <a:tr h="11501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797752"/>
                  </a:ext>
                </a:extLst>
              </a:tr>
              <a:tr h="11501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72849"/>
                  </a:ext>
                </a:extLst>
              </a:tr>
            </a:tbl>
          </a:graphicData>
        </a:graphic>
      </p:graphicFrame>
      <p:sp>
        <p:nvSpPr>
          <p:cNvPr id="2" name="Rectangle 5">
            <a:extLst>
              <a:ext uri="{FF2B5EF4-FFF2-40B4-BE49-F238E27FC236}">
                <a16:creationId xmlns:a16="http://schemas.microsoft.com/office/drawing/2014/main" id="{96A1A3D4-8695-545E-5B84-919C57E43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319" y="313990"/>
            <a:ext cx="6237287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3200" b="1" dirty="0">
                <a:solidFill>
                  <a:srgbClr val="001F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Tuition Fee Loan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019CF80-C22D-2383-1E64-72621EF7E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3" y="2448293"/>
            <a:ext cx="8712200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en-GB" sz="900" dirty="0">
              <a:latin typeface="Frutiger LT Std 55 Roman" pitchFamily="34" charset="0"/>
            </a:endParaRPr>
          </a:p>
          <a:p>
            <a:pPr marL="457200" indent="-457200">
              <a:buClr>
                <a:srgbClr val="001F51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Tuition fee level of up to </a:t>
            </a:r>
            <a:r>
              <a:rPr lang="en-GB" sz="24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£</a:t>
            </a:r>
            <a:r>
              <a:rPr lang="en-GB" sz="2400" dirty="0">
                <a:solidFill>
                  <a:srgbClr val="FC122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9,535</a:t>
            </a:r>
            <a:r>
              <a:rPr lang="en-GB" sz="2400" b="1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 year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00000"/>
              <a:buFont typeface="Arial" pitchFamily="34" charset="0"/>
              <a:buChar char="•"/>
              <a:defRPr/>
            </a:pPr>
            <a:endParaRPr lang="en-GB" sz="70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to all eligible students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FC122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</a:t>
            </a:r>
            <a:r>
              <a:rPr lang="en-GB" sz="24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based on household income</a:t>
            </a:r>
          </a:p>
          <a:p>
            <a:pPr marL="171450" indent="-171450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00000"/>
              <a:buFont typeface="Arial" pitchFamily="34" charset="0"/>
              <a:buChar char="•"/>
              <a:defRPr/>
            </a:pPr>
            <a:endParaRPr lang="en-GB" sz="90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Clr>
                <a:srgbClr val="001F51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Paid by Student Finance England direct to university</a:t>
            </a:r>
          </a:p>
          <a:p>
            <a:pPr marL="457200" indent="-457200">
              <a:buClr>
                <a:srgbClr val="001F51"/>
              </a:buClr>
              <a:buSzPct val="100000"/>
              <a:buFont typeface="Arial" pitchFamily="34" charset="0"/>
              <a:buChar char="•"/>
              <a:defRPr/>
            </a:pPr>
            <a:endParaRPr lang="en-GB" sz="120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rgbClr val="001F5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Repayable when the student finishes or leaves the course              </a:t>
            </a:r>
            <a:r>
              <a:rPr lang="en-GB" sz="2000" i="1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students must 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Apply every year</a:t>
            </a:r>
          </a:p>
        </p:txBody>
      </p:sp>
    </p:spTree>
    <p:extLst>
      <p:ext uri="{BB962C8B-B14F-4D97-AF65-F5344CB8AC3E}">
        <p14:creationId xmlns:p14="http://schemas.microsoft.com/office/powerpoint/2010/main" val="121037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ins stacked coins with a jar of coins and a jar of coins with a plant growing out of them&#10;&#10;Description automatically generated">
            <a:extLst>
              <a:ext uri="{FF2B5EF4-FFF2-40B4-BE49-F238E27FC236}">
                <a16:creationId xmlns:a16="http://schemas.microsoft.com/office/drawing/2014/main" id="{4B013925-38DB-4696-A74D-88C2AE415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2076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2A04564-FFD3-B831-D7B4-6B0EF3E13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727747"/>
              </p:ext>
            </p:extLst>
          </p:nvPr>
        </p:nvGraphicFramePr>
        <p:xfrm>
          <a:off x="0" y="0"/>
          <a:ext cx="720207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346">
                  <a:extLst>
                    <a:ext uri="{9D8B030D-6E8A-4147-A177-3AD203B41FA5}">
                      <a16:colId xmlns:a16="http://schemas.microsoft.com/office/drawing/2014/main" val="3044536260"/>
                    </a:ext>
                  </a:extLst>
                </a:gridCol>
                <a:gridCol w="1200346">
                  <a:extLst>
                    <a:ext uri="{9D8B030D-6E8A-4147-A177-3AD203B41FA5}">
                      <a16:colId xmlns:a16="http://schemas.microsoft.com/office/drawing/2014/main" val="1683907318"/>
                    </a:ext>
                  </a:extLst>
                </a:gridCol>
                <a:gridCol w="1200346">
                  <a:extLst>
                    <a:ext uri="{9D8B030D-6E8A-4147-A177-3AD203B41FA5}">
                      <a16:colId xmlns:a16="http://schemas.microsoft.com/office/drawing/2014/main" val="1201436452"/>
                    </a:ext>
                  </a:extLst>
                </a:gridCol>
                <a:gridCol w="1200346">
                  <a:extLst>
                    <a:ext uri="{9D8B030D-6E8A-4147-A177-3AD203B41FA5}">
                      <a16:colId xmlns:a16="http://schemas.microsoft.com/office/drawing/2014/main" val="1754854354"/>
                    </a:ext>
                  </a:extLst>
                </a:gridCol>
                <a:gridCol w="1200346">
                  <a:extLst>
                    <a:ext uri="{9D8B030D-6E8A-4147-A177-3AD203B41FA5}">
                      <a16:colId xmlns:a16="http://schemas.microsoft.com/office/drawing/2014/main" val="1687430755"/>
                    </a:ext>
                  </a:extLst>
                </a:gridCol>
                <a:gridCol w="1200346">
                  <a:extLst>
                    <a:ext uri="{9D8B030D-6E8A-4147-A177-3AD203B41FA5}">
                      <a16:colId xmlns:a16="http://schemas.microsoft.com/office/drawing/2014/main" val="99679059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06959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50949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504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131468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79775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7284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5C9FEB3-1A90-B3BC-D893-8DD45CD0647C}"/>
              </a:ext>
            </a:extLst>
          </p:cNvPr>
          <p:cNvSpPr txBox="1">
            <a:spLocks/>
          </p:cNvSpPr>
          <p:nvPr/>
        </p:nvSpPr>
        <p:spPr>
          <a:xfrm>
            <a:off x="5810250" y="289589"/>
            <a:ext cx="6381750" cy="5619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9pPr>
          </a:lstStyle>
          <a:p>
            <a:r>
              <a:rPr lang="en-GB" sz="3200" kern="0" dirty="0">
                <a:solidFill>
                  <a:srgbClr val="001F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Household Income?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53828-5461-2F6C-860C-EF786B3428D3}"/>
              </a:ext>
            </a:extLst>
          </p:cNvPr>
          <p:cNvSpPr txBox="1">
            <a:spLocks/>
          </p:cNvSpPr>
          <p:nvPr/>
        </p:nvSpPr>
        <p:spPr>
          <a:xfrm>
            <a:off x="6512036" y="2451316"/>
            <a:ext cx="5992345" cy="44066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457200" indent="-457200">
              <a:buClr>
                <a:srgbClr val="001F51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8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Student’s income</a:t>
            </a:r>
          </a:p>
          <a:p>
            <a:pPr marL="457200" indent="-457200">
              <a:buClr>
                <a:srgbClr val="001F51"/>
              </a:buClr>
              <a:buSzPct val="100000"/>
              <a:buFont typeface="Arial" pitchFamily="34" charset="0"/>
              <a:buChar char="•"/>
              <a:defRPr/>
            </a:pPr>
            <a:endParaRPr lang="en-GB" sz="2800" kern="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Clr>
                <a:srgbClr val="001F51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8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Parents’ income</a:t>
            </a:r>
          </a:p>
          <a:p>
            <a:pPr marL="457200" indent="-457200">
              <a:buClr>
                <a:srgbClr val="001F51"/>
              </a:buClr>
              <a:buSzPct val="100000"/>
              <a:buFont typeface="Arial" pitchFamily="34" charset="0"/>
              <a:buChar char="•"/>
              <a:defRPr/>
            </a:pPr>
            <a:endParaRPr lang="en-GB" sz="2800" kern="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Clr>
                <a:srgbClr val="001F51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8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Deductions – </a:t>
            </a:r>
          </a:p>
          <a:p>
            <a:pPr marL="0" indent="0">
              <a:buClr>
                <a:srgbClr val="001F51"/>
              </a:buClr>
              <a:buSzPct val="100000"/>
              <a:defRPr/>
            </a:pPr>
            <a:r>
              <a:rPr lang="en-GB" sz="28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</a:t>
            </a:r>
            <a:r>
              <a:rPr lang="en-GB" sz="24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certain pension payments</a:t>
            </a:r>
          </a:p>
          <a:p>
            <a:pPr marL="0" indent="0">
              <a:buClr>
                <a:srgbClr val="001F51"/>
              </a:buClr>
              <a:buSzPct val="100000"/>
              <a:defRPr/>
            </a:pPr>
            <a:r>
              <a:rPr lang="en-GB" sz="24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</a:t>
            </a:r>
            <a:r>
              <a:rPr lang="en-GB" sz="2400" kern="0" dirty="0">
                <a:solidFill>
                  <a:srgbClr val="FC122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£1130 </a:t>
            </a:r>
            <a:r>
              <a:rPr lang="en-GB" sz="24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each dependent child               </a:t>
            </a:r>
          </a:p>
          <a:p>
            <a:pPr marL="171450" indent="-171450">
              <a:buClr>
                <a:srgbClr val="001F51"/>
              </a:buClr>
              <a:buSzPct val="100000"/>
              <a:buFont typeface="Arial" pitchFamily="34" charset="0"/>
              <a:buChar char="•"/>
              <a:defRPr/>
            </a:pPr>
            <a:endParaRPr lang="en-GB" sz="900" kern="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Clr>
                <a:srgbClr val="001F51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8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Changes in income</a:t>
            </a:r>
          </a:p>
          <a:p>
            <a:pPr marL="0" indent="0">
              <a:buClr>
                <a:srgbClr val="001F51"/>
              </a:buClr>
              <a:buSzPct val="180000"/>
              <a:defRPr/>
            </a:pPr>
            <a:endParaRPr lang="en-GB" sz="2800" kern="0" dirty="0">
              <a:solidFill>
                <a:srgbClr val="007DB5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00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A31414B-317E-D6DD-9A9B-9E12E71D0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146"/>
            <a:ext cx="63817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3200" b="1" dirty="0">
                <a:solidFill>
                  <a:srgbClr val="001F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Maintenance Loan</a:t>
            </a:r>
          </a:p>
        </p:txBody>
      </p:sp>
      <p:pic>
        <p:nvPicPr>
          <p:cNvPr id="5" name="Picture 4" descr="A person putting a graduation cap on a stack of coins&#10;&#10;Description automatically generated">
            <a:extLst>
              <a:ext uri="{FF2B5EF4-FFF2-40B4-BE49-F238E27FC236}">
                <a16:creationId xmlns:a16="http://schemas.microsoft.com/office/drawing/2014/main" id="{C7E7E5C9-6F8A-A84F-BA4C-249DF03CD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68" y="0"/>
            <a:ext cx="684276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D1A32F-71CA-8AD2-719E-DFCE5E251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291005"/>
              </p:ext>
            </p:extLst>
          </p:nvPr>
        </p:nvGraphicFramePr>
        <p:xfrm>
          <a:off x="5687568" y="0"/>
          <a:ext cx="6504432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072">
                  <a:extLst>
                    <a:ext uri="{9D8B030D-6E8A-4147-A177-3AD203B41FA5}">
                      <a16:colId xmlns:a16="http://schemas.microsoft.com/office/drawing/2014/main" val="3044536260"/>
                    </a:ext>
                  </a:extLst>
                </a:gridCol>
                <a:gridCol w="1084072">
                  <a:extLst>
                    <a:ext uri="{9D8B030D-6E8A-4147-A177-3AD203B41FA5}">
                      <a16:colId xmlns:a16="http://schemas.microsoft.com/office/drawing/2014/main" val="1683907318"/>
                    </a:ext>
                  </a:extLst>
                </a:gridCol>
                <a:gridCol w="1084072">
                  <a:extLst>
                    <a:ext uri="{9D8B030D-6E8A-4147-A177-3AD203B41FA5}">
                      <a16:colId xmlns:a16="http://schemas.microsoft.com/office/drawing/2014/main" val="1201436452"/>
                    </a:ext>
                  </a:extLst>
                </a:gridCol>
                <a:gridCol w="1084072">
                  <a:extLst>
                    <a:ext uri="{9D8B030D-6E8A-4147-A177-3AD203B41FA5}">
                      <a16:colId xmlns:a16="http://schemas.microsoft.com/office/drawing/2014/main" val="1754854354"/>
                    </a:ext>
                  </a:extLst>
                </a:gridCol>
                <a:gridCol w="1084072">
                  <a:extLst>
                    <a:ext uri="{9D8B030D-6E8A-4147-A177-3AD203B41FA5}">
                      <a16:colId xmlns:a16="http://schemas.microsoft.com/office/drawing/2014/main" val="1687430755"/>
                    </a:ext>
                  </a:extLst>
                </a:gridCol>
                <a:gridCol w="1084072">
                  <a:extLst>
                    <a:ext uri="{9D8B030D-6E8A-4147-A177-3AD203B41FA5}">
                      <a16:colId xmlns:a16="http://schemas.microsoft.com/office/drawing/2014/main" val="99679059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06959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50949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504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131468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79775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72849"/>
                  </a:ext>
                </a:extLst>
              </a:tr>
            </a:tbl>
          </a:graphicData>
        </a:graphic>
      </p:graphicFrame>
      <p:sp>
        <p:nvSpPr>
          <p:cNvPr id="3" name="Rectangle 8">
            <a:extLst>
              <a:ext uri="{FF2B5EF4-FFF2-40B4-BE49-F238E27FC236}">
                <a16:creationId xmlns:a16="http://schemas.microsoft.com/office/drawing/2014/main" id="{48465FCE-6B0C-95D3-C7D5-F5CEBB590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08243"/>
            <a:ext cx="8569325" cy="564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4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Entitlement depends on: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sz="80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25000"/>
              <a:buFontTx/>
              <a:buChar char="•"/>
              <a:defRPr/>
            </a:pPr>
            <a:r>
              <a:rPr lang="en-GB" sz="24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Household income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25000"/>
              <a:defRPr/>
            </a:pPr>
            <a:r>
              <a:rPr lang="en-GB" sz="24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GB" sz="20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proportion </a:t>
            </a:r>
            <a:r>
              <a:rPr lang="en-GB" sz="2000" dirty="0">
                <a:solidFill>
                  <a:srgbClr val="FC122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 dependent </a:t>
            </a:r>
            <a:r>
              <a:rPr lang="en-GB" sz="20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household income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25000"/>
              <a:defRPr/>
            </a:pPr>
            <a:r>
              <a:rPr lang="en-GB" sz="20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proportion </a:t>
            </a:r>
            <a:r>
              <a:rPr lang="en-GB" sz="2000" dirty="0">
                <a:solidFill>
                  <a:srgbClr val="FC122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dependent</a:t>
            </a:r>
            <a:r>
              <a:rPr lang="en-GB" sz="20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 household income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25000"/>
              <a:buFontTx/>
              <a:buChar char="•"/>
              <a:defRPr/>
            </a:pPr>
            <a:r>
              <a:rPr lang="en-GB" sz="24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Where you live while you are studying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25000"/>
              <a:buFontTx/>
              <a:buChar char="•"/>
              <a:defRPr/>
            </a:pPr>
            <a:r>
              <a:rPr lang="en-GB" sz="24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Year of course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25000"/>
              <a:buFontTx/>
              <a:buChar char="•"/>
              <a:defRPr/>
            </a:pPr>
            <a:r>
              <a:rPr lang="en-GB" sz="24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Repayable when the student finishes or leaves the course              </a:t>
            </a:r>
            <a:r>
              <a:rPr lang="en-GB" sz="2400" i="1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students must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25000"/>
              <a:buFontTx/>
              <a:buChar char="•"/>
              <a:defRPr/>
            </a:pPr>
            <a:r>
              <a:rPr lang="en-GB" sz="240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Apply every year.</a:t>
            </a:r>
            <a:endParaRPr lang="en-GB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64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ins stacked coins with a jar of coins and a jar of coins with a plant growing out of them&#10;&#10;Description automatically generated">
            <a:extLst>
              <a:ext uri="{FF2B5EF4-FFF2-40B4-BE49-F238E27FC236}">
                <a16:creationId xmlns:a16="http://schemas.microsoft.com/office/drawing/2014/main" id="{60FB08B7-23B7-BB6D-BC3B-ED05A7103E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99" y="-95250"/>
            <a:ext cx="12293598" cy="6858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2D0A19-D5AC-983E-47E5-D067F730D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658138"/>
              </p:ext>
            </p:extLst>
          </p:nvPr>
        </p:nvGraphicFramePr>
        <p:xfrm>
          <a:off x="128650" y="402977"/>
          <a:ext cx="11934700" cy="5861546"/>
        </p:xfrm>
        <a:graphic>
          <a:graphicData uri="http://schemas.openxmlformats.org/drawingml/2006/table">
            <a:tbl>
              <a:tblPr/>
              <a:tblGrid>
                <a:gridCol w="4224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0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86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700" dirty="0">
                        <a:effectLst/>
                        <a:latin typeface="Calibri"/>
                      </a:endParaRPr>
                    </a:p>
                  </a:txBody>
                  <a:tcPr marL="43750" marR="43750" marT="21875" marB="21875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176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All eligible 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students can apply for this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" marR="6310" marT="631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176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Depending on household income you could also get up to</a:t>
                      </a: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50" marR="43750" marT="21875" marB="21875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176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Max. Loan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" marR="6310" marT="631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176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Times New Roman"/>
                          <a:cs typeface="Arial"/>
                        </a:rPr>
                        <a:t>Studying outside of London and not living with parents</a:t>
                      </a:r>
                      <a:endParaRPr lang="en-GB" sz="1100" dirty="0">
                        <a:effectLst/>
                        <a:latin typeface="Lato" panose="020F0502020204030203" pitchFamily="34" charset="0"/>
                        <a:ea typeface="Calibri"/>
                        <a:cs typeface="Times New Roman"/>
                      </a:endParaRP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176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Times New Roman"/>
                          <a:cs typeface="Arial"/>
                        </a:rPr>
                        <a:t>£4,915</a:t>
                      </a:r>
                      <a:endParaRPr lang="en-GB" sz="1200" dirty="0">
                        <a:effectLst/>
                        <a:latin typeface="Lato" panose="020F0502020204030203" pitchFamily="34" charset="0"/>
                        <a:ea typeface="Calibri"/>
                        <a:cs typeface="Times New Roman"/>
                      </a:endParaRP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176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kern="1200">
                          <a:solidFill>
                            <a:srgbClr val="0070C0"/>
                          </a:solidFill>
                          <a:effectLst/>
                          <a:latin typeface="Lato" panose="020F0502020204030203" pitchFamily="34" charset="0"/>
                          <a:ea typeface="Times New Roman"/>
                          <a:cs typeface="Arial"/>
                        </a:rPr>
                        <a:t>£5,629</a:t>
                      </a:r>
                      <a:endParaRPr lang="en-GB" sz="1200" dirty="0">
                        <a:effectLst/>
                        <a:latin typeface="Lato" panose="020F0502020204030203" pitchFamily="34" charset="0"/>
                        <a:ea typeface="Calibri"/>
                        <a:cs typeface="Times New Roman"/>
                      </a:endParaRP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176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Times New Roman"/>
                          <a:cs typeface="Arial"/>
                        </a:rPr>
                        <a:t>£10,544</a:t>
                      </a:r>
                      <a:endParaRPr lang="en-GB" sz="1200" dirty="0">
                        <a:effectLst/>
                        <a:latin typeface="Lato" panose="020F0502020204030203" pitchFamily="34" charset="0"/>
                        <a:ea typeface="Calibri"/>
                        <a:cs typeface="Times New Roman"/>
                      </a:endParaRP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176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Times New Roman"/>
                          <a:cs typeface="Arial"/>
                        </a:rPr>
                        <a:t>Studying in London and not living with parents</a:t>
                      </a:r>
                      <a:endParaRPr lang="en-GB" sz="1100" dirty="0">
                        <a:effectLst/>
                        <a:latin typeface="Lato" panose="020F0502020204030203" pitchFamily="34" charset="0"/>
                        <a:ea typeface="Calibri"/>
                        <a:cs typeface="Times New Roman"/>
                      </a:endParaRP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176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Times New Roman"/>
                          <a:cs typeface="Arial"/>
                        </a:rPr>
                        <a:t>£6,853</a:t>
                      </a:r>
                      <a:endParaRPr lang="en-GB" sz="1200" dirty="0">
                        <a:effectLst/>
                        <a:latin typeface="Lato" panose="020F0502020204030203" pitchFamily="34" charset="0"/>
                        <a:ea typeface="Calibri"/>
                        <a:cs typeface="Times New Roman"/>
                      </a:endParaRP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176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kern="1200" dirty="0">
                          <a:solidFill>
                            <a:srgbClr val="0070C0"/>
                          </a:solidFill>
                          <a:effectLst/>
                          <a:latin typeface="Lato" panose="020F0502020204030203" pitchFamily="34" charset="0"/>
                          <a:ea typeface="Times New Roman"/>
                          <a:cs typeface="Arial"/>
                        </a:rPr>
                        <a:t>£6,909</a:t>
                      </a:r>
                      <a:endParaRPr lang="en-GB" sz="1200" dirty="0">
                        <a:effectLst/>
                        <a:latin typeface="Lato" panose="020F0502020204030203" pitchFamily="34" charset="0"/>
                        <a:ea typeface="Calibri"/>
                        <a:cs typeface="Times New Roman"/>
                      </a:endParaRP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176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Times New Roman"/>
                          <a:cs typeface="Arial"/>
                        </a:rPr>
                        <a:t>£13,762</a:t>
                      </a:r>
                      <a:endParaRPr lang="en-GB" sz="1200" dirty="0">
                        <a:effectLst/>
                        <a:latin typeface="Lato" panose="020F0502020204030203" pitchFamily="34" charset="0"/>
                        <a:ea typeface="Calibri"/>
                        <a:cs typeface="Times New Roman"/>
                      </a:endParaRP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176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Times New Roman"/>
                          <a:cs typeface="Arial"/>
                        </a:rPr>
                        <a:t>Living in parents’ home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176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Times New Roman"/>
                          <a:cs typeface="Arial"/>
                        </a:rPr>
                        <a:t>£3,907</a:t>
                      </a:r>
                      <a:endParaRPr lang="en-GB" sz="1200" dirty="0">
                        <a:effectLst/>
                        <a:latin typeface="Lato" panose="020F0502020204030203" pitchFamily="34" charset="0"/>
                        <a:ea typeface="Calibri"/>
                        <a:cs typeface="Times New Roman"/>
                      </a:endParaRP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176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kern="1200" dirty="0">
                          <a:solidFill>
                            <a:srgbClr val="0070C0"/>
                          </a:solidFill>
                          <a:effectLst/>
                          <a:latin typeface="Lato" panose="020F0502020204030203" pitchFamily="34" charset="0"/>
                          <a:ea typeface="Times New Roman"/>
                          <a:cs typeface="Arial"/>
                        </a:rPr>
                        <a:t>£4,970</a:t>
                      </a:r>
                      <a:endParaRPr lang="en-GB" sz="1200" dirty="0">
                        <a:effectLst/>
                        <a:latin typeface="Lato" panose="020F0502020204030203" pitchFamily="34" charset="0"/>
                        <a:ea typeface="Calibri"/>
                        <a:cs typeface="Times New Roman"/>
                      </a:endParaRP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176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Times New Roman"/>
                          <a:cs typeface="Arial"/>
                        </a:rPr>
                        <a:t>£8,877</a:t>
                      </a:r>
                      <a:endParaRPr lang="en-GB" sz="1200" dirty="0">
                        <a:effectLst/>
                        <a:latin typeface="Lato" panose="020F0502020204030203" pitchFamily="34" charset="0"/>
                        <a:ea typeface="Calibri"/>
                        <a:cs typeface="Times New Roman"/>
                      </a:endParaRP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176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8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Overseas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176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£5,838</a:t>
                      </a: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176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70C0"/>
                          </a:solidFill>
                          <a:effectLst/>
                          <a:latin typeface="Lato" panose="020F05020202040302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£6,238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176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£12,076</a:t>
                      </a: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176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56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utting a graduation cap on a stack of coins&#10;&#10;Description automatically generated">
            <a:extLst>
              <a:ext uri="{FF2B5EF4-FFF2-40B4-BE49-F238E27FC236}">
                <a16:creationId xmlns:a16="http://schemas.microsoft.com/office/drawing/2014/main" id="{4706CB30-3B33-9895-5D6A-1BD819CB09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32"/>
            <a:ext cx="12192000" cy="6885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30A758-5452-0E04-FEE4-96D0293BF12D}"/>
              </a:ext>
            </a:extLst>
          </p:cNvPr>
          <p:cNvSpPr txBox="1">
            <a:spLocks/>
          </p:cNvSpPr>
          <p:nvPr/>
        </p:nvSpPr>
        <p:spPr>
          <a:xfrm>
            <a:off x="217611" y="255316"/>
            <a:ext cx="10360553" cy="5619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7DB5"/>
                </a:solidFill>
                <a:latin typeface="Frutiger LT Std 57 Cn" pitchFamily="34" charset="0"/>
              </a:defRPr>
            </a:lvl9pPr>
          </a:lstStyle>
          <a:p>
            <a:r>
              <a:rPr lang="en-GB" sz="3200" kern="0" dirty="0">
                <a:solidFill>
                  <a:srgbClr val="001F5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will your son or daughter be able to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29CA9-8C3B-1643-A01D-948E17C69CF3}"/>
              </a:ext>
            </a:extLst>
          </p:cNvPr>
          <p:cNvSpPr txBox="1">
            <a:spLocks/>
          </p:cNvSpPr>
          <p:nvPr/>
        </p:nvSpPr>
        <p:spPr>
          <a:xfrm>
            <a:off x="855786" y="1778148"/>
            <a:ext cx="10155113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Students with household incomes of £25000 or less receive maximum loan</a:t>
            </a:r>
          </a:p>
          <a:p>
            <a:pPr marL="0" indent="0"/>
            <a:endParaRPr lang="en-GB" sz="2800" kern="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Students with household incomes above this have their loans </a:t>
            </a:r>
            <a:r>
              <a:rPr lang="en-GB" sz="3200" kern="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reduced</a:t>
            </a:r>
            <a:r>
              <a:rPr lang="en-GB" sz="32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pPr marL="0" indent="0"/>
            <a:endParaRPr lang="en-GB" sz="1800" kern="0" dirty="0">
              <a:solidFill>
                <a:srgbClr val="007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/>
            <a:r>
              <a:rPr lang="en-GB" sz="2800" kern="0" dirty="0">
                <a:solidFill>
                  <a:srgbClr val="007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GB" sz="2800" kern="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Outside London - £1 for every £6.64 above £25000</a:t>
            </a:r>
          </a:p>
          <a:p>
            <a:pPr marL="0" indent="0"/>
            <a:r>
              <a:rPr lang="en-GB" sz="2800" kern="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London	           -  £1 for every £6.53 above £25000</a:t>
            </a:r>
          </a:p>
          <a:p>
            <a:pPr marL="0" indent="0"/>
            <a:r>
              <a:rPr lang="en-GB" sz="2800" kern="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Home		 -  £1 for every £6.71 above £25000</a:t>
            </a:r>
          </a:p>
        </p:txBody>
      </p:sp>
    </p:spTree>
    <p:extLst>
      <p:ext uri="{BB962C8B-B14F-4D97-AF65-F5344CB8AC3E}">
        <p14:creationId xmlns:p14="http://schemas.microsoft.com/office/powerpoint/2010/main" val="3960895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b56c94-4a1e-4c4b-ad07-8821e7fd770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BF954DCEF6D409D50063525425CA2" ma:contentTypeVersion="17" ma:contentTypeDescription="Create a new document." ma:contentTypeScope="" ma:versionID="416772bb2f835a702928175d1b4eaa52">
  <xsd:schema xmlns:xsd="http://www.w3.org/2001/XMLSchema" xmlns:xs="http://www.w3.org/2001/XMLSchema" xmlns:p="http://schemas.microsoft.com/office/2006/metadata/properties" xmlns:ns3="04b56c94-4a1e-4c4b-ad07-8821e7fd7700" xmlns:ns4="c7024cf6-b6ae-4b82-85bc-d391bbd7b78d" targetNamespace="http://schemas.microsoft.com/office/2006/metadata/properties" ma:root="true" ma:fieldsID="1c1baca0122334f15104799765fa7c70" ns3:_="" ns4:_="">
    <xsd:import namespace="04b56c94-4a1e-4c4b-ad07-8821e7fd7700"/>
    <xsd:import namespace="c7024cf6-b6ae-4b82-85bc-d391bbd7b7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56c94-4a1e-4c4b-ad07-8821e7fd77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24cf6-b6ae-4b82-85bc-d391bbd7b78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8B05FD-B305-4B4A-B625-48FFFF514611}">
  <ds:schemaRefs>
    <ds:schemaRef ds:uri="http://purl.org/dc/terms/"/>
    <ds:schemaRef ds:uri="http://www.w3.org/XML/1998/namespace"/>
    <ds:schemaRef ds:uri="http://purl.org/dc/dcmitype/"/>
    <ds:schemaRef ds:uri="http://purl.org/dc/elements/1.1/"/>
    <ds:schemaRef ds:uri="04b56c94-4a1e-4c4b-ad07-8821e7fd7700"/>
    <ds:schemaRef ds:uri="http://schemas.microsoft.com/office/2006/documentManagement/types"/>
    <ds:schemaRef ds:uri="http://schemas.microsoft.com/office/infopath/2007/PartnerControls"/>
    <ds:schemaRef ds:uri="c7024cf6-b6ae-4b82-85bc-d391bbd7b78d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219E8A5-5FA2-4300-B661-7FA8CC7EF6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b56c94-4a1e-4c4b-ad07-8821e7fd7700"/>
    <ds:schemaRef ds:uri="c7024cf6-b6ae-4b82-85bc-d391bbd7b7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92B777-3B09-4F3C-B54D-A8B85D9DFF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761</Words>
  <Application>Microsoft Office PowerPoint</Application>
  <PresentationFormat>Widescreen</PresentationFormat>
  <Paragraphs>183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Frutiger LT Std 55 Roman</vt:lpstr>
      <vt:lpstr>Lato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 Armstrong</dc:creator>
  <cp:lastModifiedBy>S Armstrong</cp:lastModifiedBy>
  <cp:revision>8</cp:revision>
  <cp:lastPrinted>2025-01-23T13:04:50Z</cp:lastPrinted>
  <dcterms:created xsi:type="dcterms:W3CDTF">2025-01-21T17:26:47Z</dcterms:created>
  <dcterms:modified xsi:type="dcterms:W3CDTF">2025-04-03T13:41:45Z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0x010100C12BF954DCEF6D409D50063525425CA2</vt:lpwstr>
  </property>
</Properties>
</file>